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6" r:id="rId6"/>
    <p:sldId id="298" r:id="rId7"/>
    <p:sldId id="297" r:id="rId8"/>
    <p:sldId id="299" r:id="rId9"/>
    <p:sldId id="300" r:id="rId10"/>
    <p:sldId id="301" r:id="rId11"/>
    <p:sldId id="302" r:id="rId12"/>
    <p:sldId id="303" r:id="rId13"/>
    <p:sldId id="304" r:id="rId14"/>
    <p:sldId id="305" r:id="rId15"/>
    <p:sldId id="306" r:id="rId16"/>
    <p:sldId id="307" r:id="rId17"/>
    <p:sldId id="308" r:id="rId18"/>
    <p:sldId id="309" r:id="rId19"/>
    <p:sldId id="310" r:id="rId20"/>
    <p:sldId id="311" r:id="rId21"/>
    <p:sldId id="312" r:id="rId22"/>
    <p:sldId id="313" r:id="rId23"/>
    <p:sldId id="314" r:id="rId24"/>
    <p:sldId id="315" r:id="rId25"/>
    <p:sldId id="29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1/31/2022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1/31/2022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1/31/2022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1/31/2022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1/31/2022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1/31/2022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1/31/2022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8898"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Speech recognition</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Using PYTHON</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976FF-EF38-4CD8-B61A-910182552427}"/>
              </a:ext>
            </a:extLst>
          </p:cNvPr>
          <p:cNvSpPr>
            <a:spLocks noGrp="1"/>
          </p:cNvSpPr>
          <p:nvPr>
            <p:ph type="title"/>
          </p:nvPr>
        </p:nvSpPr>
        <p:spPr/>
        <p:txBody>
          <a:bodyPr/>
          <a:lstStyle/>
          <a:p>
            <a:r>
              <a:rPr lang="en-US" dirty="0">
                <a:solidFill>
                  <a:schemeClr val="accent6">
                    <a:lumMod val="50000"/>
                  </a:schemeClr>
                </a:solidFill>
                <a:latin typeface="Open Sans" panose="020B0606030504020204" pitchFamily="34" charset="0"/>
              </a:rPr>
              <a:t>Taking Input From Microphones</a:t>
            </a:r>
            <a:endParaRPr lang="en-IN" dirty="0"/>
          </a:p>
        </p:txBody>
      </p:sp>
      <p:sp>
        <p:nvSpPr>
          <p:cNvPr id="3" name="Content Placeholder 2">
            <a:extLst>
              <a:ext uri="{FF2B5EF4-FFF2-40B4-BE49-F238E27FC236}">
                <a16:creationId xmlns:a16="http://schemas.microsoft.com/office/drawing/2014/main" id="{08AD1E8D-DEE3-4A70-8CF3-20855E0C1CA9}"/>
              </a:ext>
            </a:extLst>
          </p:cNvPr>
          <p:cNvSpPr>
            <a:spLocks noGrp="1"/>
          </p:cNvSpPr>
          <p:nvPr>
            <p:ph idx="1"/>
          </p:nvPr>
        </p:nvSpPr>
        <p:spPr/>
        <p:txBody>
          <a:bodyPr/>
          <a:lstStyle/>
          <a:p>
            <a:pPr algn="just">
              <a:lnSpc>
                <a:spcPct val="150000"/>
              </a:lnSpc>
            </a:pPr>
            <a:r>
              <a:rPr lang="en-US" b="0" i="0" dirty="0">
                <a:solidFill>
                  <a:srgbClr val="4A4A4A"/>
                </a:solidFill>
                <a:effectLst/>
                <a:latin typeface="Open Sans" panose="020B0606030504020204" pitchFamily="34" charset="0"/>
              </a:rPr>
              <a:t>To use the microphones, we will have to install </a:t>
            </a:r>
            <a:r>
              <a:rPr lang="en-US" b="0" i="0" dirty="0" err="1">
                <a:solidFill>
                  <a:srgbClr val="4A4A4A"/>
                </a:solidFill>
                <a:effectLst/>
                <a:latin typeface="Open Sans" panose="020B0606030504020204" pitchFamily="34" charset="0"/>
              </a:rPr>
              <a:t>pyaudio</a:t>
            </a:r>
            <a:r>
              <a:rPr lang="en-US" b="0" i="0" dirty="0">
                <a:solidFill>
                  <a:srgbClr val="4A4A4A"/>
                </a:solidFill>
                <a:effectLst/>
                <a:latin typeface="Open Sans" panose="020B0606030504020204" pitchFamily="34" charset="0"/>
              </a:rPr>
              <a:t> module as well. We use the microphone class to get the input speech from the microphone instead of any other input method like an audio file.</a:t>
            </a:r>
          </a:p>
          <a:p>
            <a:pPr algn="just">
              <a:lnSpc>
                <a:spcPct val="150000"/>
              </a:lnSpc>
            </a:pPr>
            <a:r>
              <a:rPr lang="en-US" b="0" i="0" dirty="0">
                <a:solidFill>
                  <a:srgbClr val="4A4A4A"/>
                </a:solidFill>
                <a:effectLst/>
                <a:latin typeface="Open Sans" panose="020B0606030504020204" pitchFamily="34" charset="0"/>
              </a:rPr>
              <a:t>For most of the projects, we can use the default microphones. But if we do not wish to use the default microphone, we can get the list of microphone names using the </a:t>
            </a:r>
            <a:r>
              <a:rPr lang="en-US" b="0" i="0" dirty="0" err="1">
                <a:solidFill>
                  <a:srgbClr val="4A4A4A"/>
                </a:solidFill>
                <a:effectLst/>
                <a:latin typeface="Open Sans" panose="020B0606030504020204" pitchFamily="34" charset="0"/>
              </a:rPr>
              <a:t>list_microphone_names</a:t>
            </a:r>
            <a:r>
              <a:rPr lang="en-US" b="0" i="0" dirty="0">
                <a:solidFill>
                  <a:srgbClr val="4A4A4A"/>
                </a:solidFill>
                <a:effectLst/>
                <a:latin typeface="Open Sans" panose="020B0606030504020204" pitchFamily="34" charset="0"/>
              </a:rPr>
              <a:t> method.</a:t>
            </a:r>
          </a:p>
          <a:p>
            <a:pPr algn="just">
              <a:lnSpc>
                <a:spcPct val="150000"/>
              </a:lnSpc>
            </a:pPr>
            <a:r>
              <a:rPr lang="en-US" b="0" i="0" dirty="0">
                <a:solidFill>
                  <a:srgbClr val="4A4A4A"/>
                </a:solidFill>
                <a:effectLst/>
                <a:latin typeface="Open Sans" panose="020B0606030504020204" pitchFamily="34" charset="0"/>
              </a:rPr>
              <a:t>To capture the input from the microphone we use the listen method.</a:t>
            </a:r>
          </a:p>
          <a:p>
            <a:pPr>
              <a:lnSpc>
                <a:spcPct val="150000"/>
              </a:lnSpc>
            </a:pPr>
            <a:endParaRPr lang="en-IN" dirty="0"/>
          </a:p>
        </p:txBody>
      </p:sp>
      <p:pic>
        <p:nvPicPr>
          <p:cNvPr id="5" name="Picture 4">
            <a:extLst>
              <a:ext uri="{FF2B5EF4-FFF2-40B4-BE49-F238E27FC236}">
                <a16:creationId xmlns:a16="http://schemas.microsoft.com/office/drawing/2014/main" id="{602F0970-DC15-4717-8EC4-0AAD2ED24FF2}"/>
              </a:ext>
            </a:extLst>
          </p:cNvPr>
          <p:cNvPicPr>
            <a:picLocks noChangeAspect="1"/>
          </p:cNvPicPr>
          <p:nvPr/>
        </p:nvPicPr>
        <p:blipFill>
          <a:blip r:embed="rId2"/>
          <a:stretch>
            <a:fillRect/>
          </a:stretch>
        </p:blipFill>
        <p:spPr>
          <a:xfrm>
            <a:off x="1762125" y="4310406"/>
            <a:ext cx="8667750" cy="1905000"/>
          </a:xfrm>
          <a:prstGeom prst="rect">
            <a:avLst/>
          </a:prstGeom>
        </p:spPr>
      </p:pic>
    </p:spTree>
    <p:extLst>
      <p:ext uri="{BB962C8B-B14F-4D97-AF65-F5344CB8AC3E}">
        <p14:creationId xmlns:p14="http://schemas.microsoft.com/office/powerpoint/2010/main" val="6268173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1F7E8-2CCE-442E-A38A-DE8C9F7E9343}"/>
              </a:ext>
            </a:extLst>
          </p:cNvPr>
          <p:cNvSpPr>
            <a:spLocks noGrp="1"/>
          </p:cNvSpPr>
          <p:nvPr>
            <p:ph type="title"/>
          </p:nvPr>
        </p:nvSpPr>
        <p:spPr/>
        <p:txBody>
          <a:bodyPr/>
          <a:lstStyle/>
          <a:p>
            <a:r>
              <a:rPr lang="en-US" dirty="0"/>
              <a:t>Use Case	</a:t>
            </a:r>
            <a:endParaRPr lang="en-IN" dirty="0"/>
          </a:p>
        </p:txBody>
      </p:sp>
      <p:sp>
        <p:nvSpPr>
          <p:cNvPr id="3" name="Content Placeholder 2">
            <a:extLst>
              <a:ext uri="{FF2B5EF4-FFF2-40B4-BE49-F238E27FC236}">
                <a16:creationId xmlns:a16="http://schemas.microsoft.com/office/drawing/2014/main" id="{EBFF17FF-0177-48F2-AEC1-18E9358F35E3}"/>
              </a:ext>
            </a:extLst>
          </p:cNvPr>
          <p:cNvSpPr>
            <a:spLocks noGrp="1"/>
          </p:cNvSpPr>
          <p:nvPr>
            <p:ph idx="1"/>
          </p:nvPr>
        </p:nvSpPr>
        <p:spPr/>
        <p:txBody>
          <a:bodyPr/>
          <a:lstStyle/>
          <a:p>
            <a:pPr marL="0" indent="0" algn="just">
              <a:lnSpc>
                <a:spcPct val="150000"/>
              </a:lnSpc>
              <a:buNone/>
            </a:pPr>
            <a:r>
              <a:rPr lang="en-US" b="0" i="0" dirty="0">
                <a:solidFill>
                  <a:srgbClr val="4A4A4A"/>
                </a:solidFill>
                <a:effectLst/>
                <a:latin typeface="Open Sans" panose="020B0606030504020204" pitchFamily="34" charset="0"/>
              </a:rPr>
              <a:t>We will make a program using the </a:t>
            </a:r>
            <a:r>
              <a:rPr lang="en-US" b="0" i="0" dirty="0" err="1">
                <a:solidFill>
                  <a:srgbClr val="4A4A4A"/>
                </a:solidFill>
                <a:effectLst/>
                <a:latin typeface="Open Sans" panose="020B0606030504020204" pitchFamily="34" charset="0"/>
              </a:rPr>
              <a:t>speechrecognition</a:t>
            </a:r>
            <a:r>
              <a:rPr lang="en-US" b="0" i="0" dirty="0">
                <a:solidFill>
                  <a:srgbClr val="4A4A4A"/>
                </a:solidFill>
                <a:effectLst/>
                <a:latin typeface="Open Sans" panose="020B0606030504020204" pitchFamily="34" charset="0"/>
              </a:rPr>
              <a:t> module in python to recognize speech and execute the following:</a:t>
            </a:r>
          </a:p>
          <a:p>
            <a:pPr marL="0" indent="0" algn="just">
              <a:lnSpc>
                <a:spcPct val="150000"/>
              </a:lnSpc>
              <a:buNone/>
            </a:pPr>
            <a:endParaRPr lang="en-US" b="0" i="0" dirty="0">
              <a:solidFill>
                <a:srgbClr val="4A4A4A"/>
              </a:solidFill>
              <a:effectLst/>
              <a:latin typeface="Open Sans" panose="020B0606030504020204" pitchFamily="34" charset="0"/>
            </a:endParaRPr>
          </a:p>
          <a:p>
            <a:pPr algn="l">
              <a:lnSpc>
                <a:spcPct val="150000"/>
              </a:lnSpc>
              <a:buFont typeface="+mj-lt"/>
              <a:buAutoNum type="arabicPeriod"/>
            </a:pPr>
            <a:r>
              <a:rPr lang="en-US" b="0" i="0" dirty="0">
                <a:solidFill>
                  <a:srgbClr val="4A4A4A"/>
                </a:solidFill>
                <a:effectLst/>
                <a:latin typeface="Open Sans" panose="020B0606030504020204" pitchFamily="34" charset="0"/>
              </a:rPr>
              <a:t>convert the speech to text</a:t>
            </a:r>
          </a:p>
          <a:p>
            <a:pPr algn="l">
              <a:lnSpc>
                <a:spcPct val="150000"/>
              </a:lnSpc>
              <a:buFont typeface="+mj-lt"/>
              <a:buAutoNum type="arabicPeriod"/>
            </a:pPr>
            <a:r>
              <a:rPr lang="en-US" b="0" i="0" dirty="0">
                <a:solidFill>
                  <a:srgbClr val="4A4A4A"/>
                </a:solidFill>
                <a:effectLst/>
                <a:latin typeface="Open Sans" panose="020B0606030504020204" pitchFamily="34" charset="0"/>
              </a:rPr>
              <a:t>open a URL using </a:t>
            </a:r>
            <a:r>
              <a:rPr lang="en-US" b="0" i="0" dirty="0" err="1">
                <a:solidFill>
                  <a:srgbClr val="4A4A4A"/>
                </a:solidFill>
                <a:effectLst/>
                <a:latin typeface="Open Sans" panose="020B0606030504020204" pitchFamily="34" charset="0"/>
              </a:rPr>
              <a:t>webbrowser</a:t>
            </a:r>
            <a:r>
              <a:rPr lang="en-US" b="0" i="0" dirty="0">
                <a:solidFill>
                  <a:srgbClr val="4A4A4A"/>
                </a:solidFill>
                <a:effectLst/>
                <a:latin typeface="Open Sans" panose="020B0606030504020204" pitchFamily="34" charset="0"/>
              </a:rPr>
              <a:t> module</a:t>
            </a:r>
          </a:p>
          <a:p>
            <a:pPr algn="l">
              <a:lnSpc>
                <a:spcPct val="150000"/>
              </a:lnSpc>
              <a:buFont typeface="+mj-lt"/>
              <a:buAutoNum type="arabicPeriod"/>
            </a:pPr>
            <a:r>
              <a:rPr lang="en-US" b="0" i="0" dirty="0">
                <a:solidFill>
                  <a:srgbClr val="4A4A4A"/>
                </a:solidFill>
                <a:effectLst/>
                <a:latin typeface="Open Sans" panose="020B0606030504020204" pitchFamily="34" charset="0"/>
              </a:rPr>
              <a:t>pass a query using speech recognition to make a search in the </a:t>
            </a:r>
            <a:r>
              <a:rPr lang="en-US" b="0" i="0" dirty="0" err="1">
                <a:solidFill>
                  <a:srgbClr val="4A4A4A"/>
                </a:solidFill>
                <a:effectLst/>
                <a:latin typeface="Open Sans" panose="020B0606030504020204" pitchFamily="34" charset="0"/>
              </a:rPr>
              <a:t>url</a:t>
            </a:r>
            <a:endParaRPr lang="en-US" b="0" i="0" dirty="0">
              <a:solidFill>
                <a:srgbClr val="4A4A4A"/>
              </a:solidFill>
              <a:effectLst/>
              <a:latin typeface="Open Sans" panose="020B0606030504020204" pitchFamily="34" charset="0"/>
            </a:endParaRPr>
          </a:p>
          <a:p>
            <a:pPr>
              <a:lnSpc>
                <a:spcPct val="150000"/>
              </a:lnSpc>
            </a:pPr>
            <a:endParaRPr lang="en-IN" dirty="0"/>
          </a:p>
        </p:txBody>
      </p:sp>
    </p:spTree>
    <p:extLst>
      <p:ext uri="{BB962C8B-B14F-4D97-AF65-F5344CB8AC3E}">
        <p14:creationId xmlns:p14="http://schemas.microsoft.com/office/powerpoint/2010/main" val="230538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03F57E6-CAA5-48C1-952D-7A6EB72CC712}"/>
              </a:ext>
            </a:extLst>
          </p:cNvPr>
          <p:cNvPicPr>
            <a:picLocks noChangeAspect="1"/>
          </p:cNvPicPr>
          <p:nvPr/>
        </p:nvPicPr>
        <p:blipFill>
          <a:blip r:embed="rId2"/>
          <a:stretch>
            <a:fillRect/>
          </a:stretch>
        </p:blipFill>
        <p:spPr>
          <a:xfrm>
            <a:off x="2636668" y="549306"/>
            <a:ext cx="7226423" cy="5759388"/>
          </a:xfrm>
          <a:prstGeom prst="rect">
            <a:avLst/>
          </a:prstGeom>
        </p:spPr>
      </p:pic>
    </p:spTree>
    <p:extLst>
      <p:ext uri="{BB962C8B-B14F-4D97-AF65-F5344CB8AC3E}">
        <p14:creationId xmlns:p14="http://schemas.microsoft.com/office/powerpoint/2010/main" val="2472761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AD32DB8-C721-4C3C-AE4C-93E58F3EB3C1}"/>
              </a:ext>
            </a:extLst>
          </p:cNvPr>
          <p:cNvPicPr>
            <a:picLocks noChangeAspect="1"/>
          </p:cNvPicPr>
          <p:nvPr/>
        </p:nvPicPr>
        <p:blipFill>
          <a:blip r:embed="rId2"/>
          <a:stretch>
            <a:fillRect/>
          </a:stretch>
        </p:blipFill>
        <p:spPr>
          <a:xfrm>
            <a:off x="1877672" y="1135232"/>
            <a:ext cx="8436655" cy="4587536"/>
          </a:xfrm>
          <a:prstGeom prst="rect">
            <a:avLst/>
          </a:prstGeom>
        </p:spPr>
      </p:pic>
    </p:spTree>
    <p:extLst>
      <p:ext uri="{BB962C8B-B14F-4D97-AF65-F5344CB8AC3E}">
        <p14:creationId xmlns:p14="http://schemas.microsoft.com/office/powerpoint/2010/main" val="12106801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B79FC1-2DE4-4D3E-BAC3-684CBA28E8A7}"/>
              </a:ext>
            </a:extLst>
          </p:cNvPr>
          <p:cNvPicPr>
            <a:picLocks noChangeAspect="1"/>
          </p:cNvPicPr>
          <p:nvPr/>
        </p:nvPicPr>
        <p:blipFill>
          <a:blip r:embed="rId2"/>
          <a:stretch>
            <a:fillRect/>
          </a:stretch>
        </p:blipFill>
        <p:spPr>
          <a:xfrm>
            <a:off x="1699900" y="1800797"/>
            <a:ext cx="8792199" cy="3256406"/>
          </a:xfrm>
          <a:prstGeom prst="rect">
            <a:avLst/>
          </a:prstGeom>
        </p:spPr>
      </p:pic>
    </p:spTree>
    <p:extLst>
      <p:ext uri="{BB962C8B-B14F-4D97-AF65-F5344CB8AC3E}">
        <p14:creationId xmlns:p14="http://schemas.microsoft.com/office/powerpoint/2010/main" val="224730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B9B2193-68CA-474F-BD85-2A17A2B96AC0}"/>
              </a:ext>
            </a:extLst>
          </p:cNvPr>
          <p:cNvPicPr>
            <a:picLocks noChangeAspect="1"/>
          </p:cNvPicPr>
          <p:nvPr/>
        </p:nvPicPr>
        <p:blipFill>
          <a:blip r:embed="rId2"/>
          <a:stretch>
            <a:fillRect/>
          </a:stretch>
        </p:blipFill>
        <p:spPr>
          <a:xfrm>
            <a:off x="1685049" y="1789432"/>
            <a:ext cx="8821902" cy="3279136"/>
          </a:xfrm>
          <a:prstGeom prst="rect">
            <a:avLst/>
          </a:prstGeom>
        </p:spPr>
      </p:pic>
    </p:spTree>
    <p:extLst>
      <p:ext uri="{BB962C8B-B14F-4D97-AF65-F5344CB8AC3E}">
        <p14:creationId xmlns:p14="http://schemas.microsoft.com/office/powerpoint/2010/main" val="9193567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30DA803-98DB-4FFB-A902-EB329B0B1D01}"/>
              </a:ext>
            </a:extLst>
          </p:cNvPr>
          <p:cNvPicPr>
            <a:picLocks noChangeAspect="1"/>
          </p:cNvPicPr>
          <p:nvPr/>
        </p:nvPicPr>
        <p:blipFill>
          <a:blip r:embed="rId2"/>
          <a:stretch>
            <a:fillRect/>
          </a:stretch>
        </p:blipFill>
        <p:spPr>
          <a:xfrm>
            <a:off x="1659511" y="1519923"/>
            <a:ext cx="8872978" cy="3818153"/>
          </a:xfrm>
          <a:prstGeom prst="rect">
            <a:avLst/>
          </a:prstGeom>
        </p:spPr>
      </p:pic>
    </p:spTree>
    <p:extLst>
      <p:ext uri="{BB962C8B-B14F-4D97-AF65-F5344CB8AC3E}">
        <p14:creationId xmlns:p14="http://schemas.microsoft.com/office/powerpoint/2010/main" val="1338768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116A0-4332-47A5-82EA-99687FA7C03D}"/>
              </a:ext>
            </a:extLst>
          </p:cNvPr>
          <p:cNvSpPr>
            <a:spLocks noGrp="1"/>
          </p:cNvSpPr>
          <p:nvPr>
            <p:ph type="title"/>
          </p:nvPr>
        </p:nvSpPr>
        <p:spPr>
          <a:xfrm>
            <a:off x="1066800" y="465041"/>
            <a:ext cx="10058400" cy="1371600"/>
          </a:xfrm>
        </p:spPr>
        <p:txBody>
          <a:bodyPr/>
          <a:lstStyle/>
          <a:p>
            <a:r>
              <a:rPr lang="en-US" dirty="0"/>
              <a:t>OUTPUT</a:t>
            </a:r>
            <a:endParaRPr lang="en-IN" dirty="0"/>
          </a:p>
        </p:txBody>
      </p:sp>
      <p:pic>
        <p:nvPicPr>
          <p:cNvPr id="4" name="Content Placeholder 3">
            <a:extLst>
              <a:ext uri="{FF2B5EF4-FFF2-40B4-BE49-F238E27FC236}">
                <a16:creationId xmlns:a16="http://schemas.microsoft.com/office/drawing/2014/main" id="{6D59A197-1F25-4CC3-A8BB-3EAE5558262A}"/>
              </a:ext>
            </a:extLst>
          </p:cNvPr>
          <p:cNvPicPr>
            <a:picLocks noGrp="1" noChangeAspect="1"/>
          </p:cNvPicPr>
          <p:nvPr>
            <p:ph idx="1"/>
          </p:nvPr>
        </p:nvPicPr>
        <p:blipFill rotWithShape="1">
          <a:blip r:embed="rId2"/>
          <a:srcRect l="19751" t="5268" b="7152"/>
          <a:stretch/>
        </p:blipFill>
        <p:spPr bwMode="auto">
          <a:xfrm>
            <a:off x="1936812" y="1631708"/>
            <a:ext cx="8318376" cy="458369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22962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49CE52-C34D-496B-9A51-0F26DB967009}"/>
              </a:ext>
            </a:extLst>
          </p:cNvPr>
          <p:cNvSpPr>
            <a:spLocks noGrp="1"/>
          </p:cNvSpPr>
          <p:nvPr>
            <p:ph type="title"/>
          </p:nvPr>
        </p:nvSpPr>
        <p:spPr>
          <a:xfrm>
            <a:off x="1066799" y="465040"/>
            <a:ext cx="10058400" cy="1371600"/>
          </a:xfrm>
        </p:spPr>
        <p:txBody>
          <a:bodyPr/>
          <a:lstStyle/>
          <a:p>
            <a:r>
              <a:rPr lang="en-US" dirty="0"/>
              <a:t>OUTPUT</a:t>
            </a:r>
            <a:endParaRPr lang="en-IN" dirty="0"/>
          </a:p>
        </p:txBody>
      </p:sp>
      <p:pic>
        <p:nvPicPr>
          <p:cNvPr id="6" name="Content Placeholder 5">
            <a:extLst>
              <a:ext uri="{FF2B5EF4-FFF2-40B4-BE49-F238E27FC236}">
                <a16:creationId xmlns:a16="http://schemas.microsoft.com/office/drawing/2014/main" id="{DF1C0134-8AFD-4061-A16A-D24D1CC61839}"/>
              </a:ext>
            </a:extLst>
          </p:cNvPr>
          <p:cNvPicPr>
            <a:picLocks noGrp="1" noChangeAspect="1"/>
          </p:cNvPicPr>
          <p:nvPr>
            <p:ph idx="1"/>
          </p:nvPr>
        </p:nvPicPr>
        <p:blipFill>
          <a:blip r:embed="rId2"/>
          <a:stretch>
            <a:fillRect/>
          </a:stretch>
        </p:blipFill>
        <p:spPr>
          <a:xfrm>
            <a:off x="1756620" y="1651247"/>
            <a:ext cx="8678759" cy="4564159"/>
          </a:xfrm>
          <a:prstGeom prst="rect">
            <a:avLst/>
          </a:prstGeom>
        </p:spPr>
      </p:pic>
    </p:spTree>
    <p:extLst>
      <p:ext uri="{BB962C8B-B14F-4D97-AF65-F5344CB8AC3E}">
        <p14:creationId xmlns:p14="http://schemas.microsoft.com/office/powerpoint/2010/main" val="34175129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226EF-37DF-4A25-918A-2159E65B9B4E}"/>
              </a:ext>
            </a:extLst>
          </p:cNvPr>
          <p:cNvSpPr>
            <a:spLocks noGrp="1"/>
          </p:cNvSpPr>
          <p:nvPr>
            <p:ph type="title"/>
          </p:nvPr>
        </p:nvSpPr>
        <p:spPr/>
        <p:txBody>
          <a:bodyPr/>
          <a:lstStyle/>
          <a:p>
            <a:r>
              <a:rPr lang="en-US" dirty="0"/>
              <a:t>Applications</a:t>
            </a:r>
            <a:endParaRPr lang="en-IN" dirty="0"/>
          </a:p>
        </p:txBody>
      </p:sp>
      <p:sp>
        <p:nvSpPr>
          <p:cNvPr id="3" name="Content Placeholder 2">
            <a:extLst>
              <a:ext uri="{FF2B5EF4-FFF2-40B4-BE49-F238E27FC236}">
                <a16:creationId xmlns:a16="http://schemas.microsoft.com/office/drawing/2014/main" id="{71279BC5-8CC9-4F9E-8F2D-8694B95FC218}"/>
              </a:ext>
            </a:extLst>
          </p:cNvPr>
          <p:cNvSpPr>
            <a:spLocks noGrp="1"/>
          </p:cNvSpPr>
          <p:nvPr>
            <p:ph idx="1"/>
          </p:nvPr>
        </p:nvSpPr>
        <p:spPr/>
        <p:txBody>
          <a:bodyPr>
            <a:normAutofit lnSpcReduction="10000"/>
          </a:bodyPr>
          <a:lstStyle/>
          <a:p>
            <a:pPr marL="0" indent="0">
              <a:lnSpc>
                <a:spcPct val="115000"/>
              </a:lnSpc>
              <a:buNone/>
            </a:pPr>
            <a:r>
              <a:rPr lang="en-US" sz="1600" b="1" dirty="0">
                <a:solidFill>
                  <a:srgbClr val="666666"/>
                </a:solidFill>
                <a:effectLst/>
                <a:latin typeface="Open Sans" panose="020B0606030504020204" pitchFamily="34" charset="0"/>
                <a:ea typeface="Open Sans" panose="020B0606030504020204" pitchFamily="34" charset="0"/>
                <a:cs typeface="Open Sans" panose="020B0606030504020204" pitchFamily="34" charset="0"/>
              </a:rPr>
              <a:t>1.In the workplace</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0" indent="0">
              <a:lnSpc>
                <a:spcPct val="115000"/>
              </a:lnSpc>
              <a:buNone/>
            </a:pPr>
            <a:r>
              <a:rPr lang="en-US" sz="1600" dirty="0">
                <a:solidFill>
                  <a:srgbClr val="666666"/>
                </a:solidFill>
                <a:effectLst/>
                <a:latin typeface="Open Sans" panose="020B0606030504020204" pitchFamily="34" charset="0"/>
                <a:ea typeface="Open Sans" panose="020B0606030504020204" pitchFamily="34" charset="0"/>
                <a:cs typeface="Open Sans" panose="020B0606030504020204" pitchFamily="34" charset="0"/>
              </a:rPr>
              <a:t>	Speech recognition technology in the workplace has evolved into incorporating simple tasks to increase efficiency, as well as beyond tasks that have traditionally needed humans, to be performed.</a:t>
            </a:r>
            <a:endParaRPr lang="en-IN" sz="1600" b="1" i="1" dirty="0">
              <a:solidFill>
                <a:srgbClr val="2F5496"/>
              </a:solidFill>
              <a:effectLst/>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n-US" sz="1600" b="1" dirty="0">
                <a:solidFill>
                  <a:srgbClr val="767171"/>
                </a:solidFill>
                <a:effectLst/>
                <a:latin typeface="Open Sans" panose="020B0606030504020204" pitchFamily="34" charset="0"/>
                <a:ea typeface="Open Sans" panose="020B0606030504020204" pitchFamily="34" charset="0"/>
                <a:cs typeface="Open Sans" panose="020B0606030504020204" pitchFamily="34" charset="0"/>
              </a:rPr>
              <a:t>2.In Banking</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n-IN" sz="1600" dirty="0">
                <a:solidFill>
                  <a:srgbClr val="666666"/>
                </a:solidFill>
                <a:effectLst/>
                <a:latin typeface="Open Sans" panose="020B0606030504020204" pitchFamily="34" charset="0"/>
                <a:ea typeface="Open Sans" panose="020B0606030504020204" pitchFamily="34" charset="0"/>
                <a:cs typeface="Open Sans" panose="020B0606030504020204" pitchFamily="34" charset="0"/>
              </a:rPr>
              <a:t>	The aim of the banking and financial industry is for speech recognition to reduce friction for the customer. Voice-activated banking could largely reduce the need for human customer service, and lower employee costs. A personalised banking assistant could in return boost customer satisfaction and loyalty</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n-IN" sz="1600" b="1" dirty="0">
                <a:solidFill>
                  <a:srgbClr val="666666"/>
                </a:solidFill>
                <a:effectLst/>
                <a:latin typeface="Open Sans" panose="020B0606030504020204" pitchFamily="34" charset="0"/>
                <a:ea typeface="Open Sans" panose="020B0606030504020204" pitchFamily="34" charset="0"/>
                <a:cs typeface="Open Sans" panose="020B0606030504020204" pitchFamily="34" charset="0"/>
              </a:rPr>
              <a:t>3.In marketing</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n-IN" sz="1600" dirty="0">
                <a:solidFill>
                  <a:srgbClr val="666666"/>
                </a:solidFill>
                <a:effectLst/>
                <a:latin typeface="Open Sans" panose="020B0606030504020204" pitchFamily="34" charset="0"/>
                <a:ea typeface="Open Sans" panose="020B0606030504020204" pitchFamily="34" charset="0"/>
                <a:cs typeface="Open Sans" panose="020B0606030504020204" pitchFamily="34" charset="0"/>
              </a:rPr>
              <a:t>	Voice-search has the potential to add a new dimension to the way marketers reach their consumers. With the change in how people are going to be interacting with their devices, marketers should look for developing trends in user data and behaviour</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0" indent="0">
              <a:buNone/>
            </a:pPr>
            <a:endParaRPr lang="en-IN" sz="16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25309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A624B-A04E-4347-B0A2-25700DE80459}"/>
              </a:ext>
            </a:extLst>
          </p:cNvPr>
          <p:cNvSpPr>
            <a:spLocks noGrp="1"/>
          </p:cNvSpPr>
          <p:nvPr>
            <p:ph type="title"/>
          </p:nvPr>
        </p:nvSpPr>
        <p:spPr/>
        <p:txBody>
          <a:bodyPr>
            <a:normAutofit/>
          </a:bodyPr>
          <a:lstStyle/>
          <a:p>
            <a:pPr marL="457200" indent="457200">
              <a:lnSpc>
                <a:spcPct val="115000"/>
              </a:lnSpc>
            </a:pPr>
            <a:r>
              <a:rPr lang="en-US" sz="2600" b="1" dirty="0">
                <a:effectLst/>
                <a:latin typeface="Times New Roman" panose="02020603050405020304" pitchFamily="18" charset="0"/>
                <a:ea typeface="Times New Roman" panose="02020603050405020304" pitchFamily="18" charset="0"/>
              </a:rPr>
              <a:t>BANGALORE   INSTITUTE OF TECHNOLOGY</a:t>
            </a:r>
            <a:br>
              <a:rPr lang="en-IN" sz="1800" dirty="0">
                <a:effectLst/>
                <a:latin typeface="Times New Roman" panose="02020603050405020304" pitchFamily="18" charset="0"/>
                <a:ea typeface="Times New Roman" panose="02020603050405020304" pitchFamily="18" charset="0"/>
              </a:rPr>
            </a:br>
            <a:r>
              <a:rPr lang="en-IN" sz="180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K.R. Road, V.V. Puram, Bangalore-560 004</a:t>
            </a:r>
            <a:endParaRPr lang="en-IN" dirty="0"/>
          </a:p>
        </p:txBody>
      </p:sp>
      <p:sp>
        <p:nvSpPr>
          <p:cNvPr id="3" name="Content Placeholder 2">
            <a:extLst>
              <a:ext uri="{FF2B5EF4-FFF2-40B4-BE49-F238E27FC236}">
                <a16:creationId xmlns:a16="http://schemas.microsoft.com/office/drawing/2014/main" id="{AF2F2BF4-2903-4E8E-9035-0B8AC499F8DE}"/>
              </a:ext>
            </a:extLst>
          </p:cNvPr>
          <p:cNvSpPr>
            <a:spLocks noGrp="1"/>
          </p:cNvSpPr>
          <p:nvPr>
            <p:ph idx="1"/>
          </p:nvPr>
        </p:nvSpPr>
        <p:spPr>
          <a:xfrm>
            <a:off x="1066800" y="2103120"/>
            <a:ext cx="10058400" cy="4201212"/>
          </a:xfrm>
        </p:spPr>
        <p:txBody>
          <a:bodyPr>
            <a:normAutofit lnSpcReduction="10000"/>
          </a:bodyPr>
          <a:lstStyle/>
          <a:p>
            <a:pPr marL="0" indent="0" algn="ctr">
              <a:buNone/>
            </a:pPr>
            <a:r>
              <a:rPr lang="en-US" sz="1800" b="1" dirty="0">
                <a:effectLst/>
                <a:latin typeface="Times New Roman" panose="02020603050405020304" pitchFamily="18" charset="0"/>
                <a:ea typeface="Times New Roman" panose="02020603050405020304" pitchFamily="18" charset="0"/>
              </a:rPr>
              <a:t>DEPARTMENT OF COMPUTER SCIENCE &amp; ENGINEERING</a:t>
            </a:r>
            <a:endParaRPr lang="en-IN" dirty="0"/>
          </a:p>
          <a:p>
            <a:pPr marL="0" indent="0" algn="ctr">
              <a:lnSpc>
                <a:spcPct val="115000"/>
              </a:lnSpc>
              <a:buNone/>
            </a:pPr>
            <a:r>
              <a:rPr lang="en-US" sz="1800" b="1" dirty="0">
                <a:effectLst/>
                <a:latin typeface="Times New Roman" panose="02020603050405020304" pitchFamily="18" charset="0"/>
                <a:ea typeface="Times New Roman" panose="02020603050405020304" pitchFamily="18" charset="0"/>
              </a:rPr>
              <a:t>APPLICATION DEVELOPMENT USING PYTHON  (18CS55)</a:t>
            </a:r>
            <a:endParaRPr lang="en-IN" sz="1800" dirty="0">
              <a:effectLst/>
              <a:latin typeface="Times New Roman" panose="02020603050405020304" pitchFamily="18" charset="0"/>
              <a:ea typeface="Times New Roman" panose="02020603050405020304" pitchFamily="18" charset="0"/>
            </a:endParaRPr>
          </a:p>
          <a:p>
            <a:pPr marL="457200" indent="0" algn="ctr">
              <a:lnSpc>
                <a:spcPct val="115000"/>
              </a:lnSpc>
              <a:buNone/>
            </a:pP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0" indent="0" algn="ctr">
              <a:lnSpc>
                <a:spcPct val="115000"/>
              </a:lnSpc>
              <a:buNone/>
            </a:pPr>
            <a:r>
              <a:rPr lang="en-US" sz="1800" b="1" dirty="0">
                <a:effectLst/>
                <a:latin typeface="Times New Roman" panose="02020603050405020304" pitchFamily="18" charset="0"/>
                <a:ea typeface="Times New Roman" panose="02020603050405020304" pitchFamily="18" charset="0"/>
              </a:rPr>
              <a:t>“SPEECH RECOGNITION USING PYTHON” </a:t>
            </a:r>
            <a:endParaRPr lang="en-IN" sz="1800" dirty="0">
              <a:effectLst/>
              <a:latin typeface="Times New Roman" panose="02020603050405020304" pitchFamily="18" charset="0"/>
              <a:ea typeface="Times New Roman" panose="02020603050405020304" pitchFamily="18" charset="0"/>
            </a:endParaRPr>
          </a:p>
          <a:p>
            <a:pPr marL="0" indent="0" algn="ctr">
              <a:lnSpc>
                <a:spcPct val="115000"/>
              </a:lnSpc>
              <a:buNone/>
            </a:pPr>
            <a:r>
              <a:rPr lang="en-US" sz="1800" b="1" dirty="0">
                <a:effectLst/>
                <a:latin typeface="Times New Roman" panose="02020603050405020304" pitchFamily="18" charset="0"/>
                <a:ea typeface="Times New Roman" panose="02020603050405020304" pitchFamily="18" charset="0"/>
              </a:rPr>
              <a:t>Submitted By</a:t>
            </a:r>
            <a:endParaRPr lang="en-IN" sz="1800" dirty="0">
              <a:effectLst/>
              <a:latin typeface="Times New Roman" panose="02020603050405020304" pitchFamily="18" charset="0"/>
              <a:ea typeface="Times New Roman" panose="02020603050405020304" pitchFamily="18" charset="0"/>
            </a:endParaRPr>
          </a:p>
          <a:p>
            <a:pPr marL="0" indent="0" algn="ctr">
              <a:lnSpc>
                <a:spcPct val="115000"/>
              </a:lnSpc>
              <a:buNone/>
            </a:pPr>
            <a:r>
              <a:rPr lang="en-US" sz="1800" b="1" dirty="0">
                <a:effectLst/>
                <a:latin typeface="Times New Roman" panose="02020603050405020304" pitchFamily="18" charset="0"/>
                <a:ea typeface="Times New Roman" panose="02020603050405020304" pitchFamily="18" charset="0"/>
              </a:rPr>
              <a:t>A M DARSHAN                  1BI19CS001</a:t>
            </a:r>
            <a:endParaRPr lang="en-IN" sz="1800" dirty="0">
              <a:effectLst/>
              <a:latin typeface="Times New Roman" panose="02020603050405020304" pitchFamily="18" charset="0"/>
              <a:ea typeface="Times New Roman" panose="02020603050405020304" pitchFamily="18" charset="0"/>
            </a:endParaRPr>
          </a:p>
          <a:p>
            <a:pPr marL="0" indent="0" algn="ctr">
              <a:lnSpc>
                <a:spcPct val="115000"/>
              </a:lnSpc>
              <a:buNone/>
            </a:pPr>
            <a:r>
              <a:rPr lang="en-US" sz="1800" b="1" dirty="0">
                <a:effectLst/>
                <a:latin typeface="Times New Roman" panose="02020603050405020304" pitchFamily="18" charset="0"/>
                <a:ea typeface="Times New Roman" panose="02020603050405020304" pitchFamily="18" charset="0"/>
              </a:rPr>
              <a:t>ABHISHEK K                     1BI19CS006</a:t>
            </a:r>
            <a:endParaRPr lang="en-IN" sz="1800" dirty="0">
              <a:effectLst/>
              <a:latin typeface="Times New Roman" panose="02020603050405020304" pitchFamily="18" charset="0"/>
              <a:ea typeface="Times New Roman" panose="02020603050405020304" pitchFamily="18" charset="0"/>
            </a:endParaRPr>
          </a:p>
          <a:p>
            <a:pPr marL="0" indent="0" algn="ctr">
              <a:lnSpc>
                <a:spcPct val="115000"/>
              </a:lnSpc>
              <a:buNone/>
            </a:pPr>
            <a:r>
              <a:rPr lang="en-US" sz="1800" b="1" dirty="0">
                <a:effectLst/>
                <a:latin typeface="Times New Roman" panose="02020603050405020304" pitchFamily="18" charset="0"/>
                <a:ea typeface="Times New Roman" panose="02020603050405020304" pitchFamily="18" charset="0"/>
              </a:rPr>
              <a:t>ADITHYA D S                     1BI19CS008</a:t>
            </a:r>
            <a:endParaRPr lang="en-IN" sz="1800" dirty="0">
              <a:effectLst/>
              <a:latin typeface="Times New Roman" panose="02020603050405020304" pitchFamily="18" charset="0"/>
              <a:ea typeface="Times New Roman" panose="02020603050405020304" pitchFamily="18" charset="0"/>
            </a:endParaRPr>
          </a:p>
          <a:p>
            <a:pPr marL="0" indent="0" algn="ctr">
              <a:lnSpc>
                <a:spcPct val="115000"/>
              </a:lnSpc>
              <a:buNone/>
            </a:pPr>
            <a:r>
              <a:rPr lang="en-US" sz="1800" b="1" dirty="0">
                <a:effectLst/>
                <a:latin typeface="Times New Roman" panose="02020603050405020304" pitchFamily="18" charset="0"/>
                <a:ea typeface="Times New Roman" panose="02020603050405020304" pitchFamily="18" charset="0"/>
              </a:rPr>
              <a:t>CHIRANTH J S                  1BI19CS045</a:t>
            </a:r>
            <a:endParaRPr lang="en-IN" sz="1800" dirty="0">
              <a:effectLst/>
              <a:latin typeface="Times New Roman" panose="02020603050405020304" pitchFamily="18" charset="0"/>
              <a:ea typeface="Times New Roman" panose="02020603050405020304" pitchFamily="18" charset="0"/>
            </a:endParaRPr>
          </a:p>
          <a:p>
            <a:pPr marL="0" indent="0" algn="ctr">
              <a:lnSpc>
                <a:spcPct val="115000"/>
              </a:lnSpc>
              <a:buNone/>
            </a:pPr>
            <a:r>
              <a:rPr lang="en-US" sz="1800" b="1" dirty="0">
                <a:effectLst/>
                <a:latin typeface="Times New Roman" panose="02020603050405020304" pitchFamily="18" charset="0"/>
                <a:ea typeface="Times New Roman" panose="02020603050405020304" pitchFamily="18" charset="0"/>
              </a:rPr>
              <a:t>for the academic year 2021-22</a:t>
            </a:r>
            <a:endParaRPr lang="en-IN" sz="1800" dirty="0">
              <a:effectLst/>
              <a:latin typeface="Times New Roman" panose="02020603050405020304" pitchFamily="18" charset="0"/>
              <a:ea typeface="Times New Roman" panose="02020603050405020304" pitchFamily="18" charset="0"/>
            </a:endParaRPr>
          </a:p>
          <a:p>
            <a:pPr marL="0" indent="0" algn="ctr">
              <a:buNone/>
            </a:pPr>
            <a:endParaRPr lang="en-IN" dirty="0"/>
          </a:p>
        </p:txBody>
      </p:sp>
      <p:pic>
        <p:nvPicPr>
          <p:cNvPr id="4" name="Picture 3">
            <a:extLst>
              <a:ext uri="{FF2B5EF4-FFF2-40B4-BE49-F238E27FC236}">
                <a16:creationId xmlns:a16="http://schemas.microsoft.com/office/drawing/2014/main" id="{FB87F5CB-F6C8-4A85-B04E-B70F5FC4949A}"/>
              </a:ext>
            </a:extLst>
          </p:cNvPr>
          <p:cNvPicPr>
            <a:picLocks noChangeAspect="1"/>
          </p:cNvPicPr>
          <p:nvPr/>
        </p:nvPicPr>
        <p:blipFill>
          <a:blip r:embed="rId2"/>
          <a:stretch>
            <a:fillRect/>
          </a:stretch>
        </p:blipFill>
        <p:spPr>
          <a:xfrm>
            <a:off x="9753600" y="553668"/>
            <a:ext cx="1371600" cy="1371600"/>
          </a:xfrm>
          <a:prstGeom prst="rect">
            <a:avLst/>
          </a:prstGeom>
        </p:spPr>
      </p:pic>
    </p:spTree>
    <p:extLst>
      <p:ext uri="{BB962C8B-B14F-4D97-AF65-F5344CB8AC3E}">
        <p14:creationId xmlns:p14="http://schemas.microsoft.com/office/powerpoint/2010/main" val="35294597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52E26-C5CE-4B84-8807-8243C6841E28}"/>
              </a:ext>
            </a:extLst>
          </p:cNvPr>
          <p:cNvSpPr>
            <a:spLocks noGrp="1"/>
          </p:cNvSpPr>
          <p:nvPr>
            <p:ph type="title"/>
          </p:nvPr>
        </p:nvSpPr>
        <p:spPr/>
        <p:txBody>
          <a:bodyPr/>
          <a:lstStyle/>
          <a:p>
            <a:r>
              <a:rPr lang="en-US" dirty="0"/>
              <a:t>Applications</a:t>
            </a:r>
            <a:endParaRPr lang="en-IN" dirty="0"/>
          </a:p>
        </p:txBody>
      </p:sp>
      <p:sp>
        <p:nvSpPr>
          <p:cNvPr id="3" name="Content Placeholder 2">
            <a:extLst>
              <a:ext uri="{FF2B5EF4-FFF2-40B4-BE49-F238E27FC236}">
                <a16:creationId xmlns:a16="http://schemas.microsoft.com/office/drawing/2014/main" id="{C17C584E-9C76-4550-8047-EED3D646A85F}"/>
              </a:ext>
            </a:extLst>
          </p:cNvPr>
          <p:cNvSpPr>
            <a:spLocks noGrp="1"/>
          </p:cNvSpPr>
          <p:nvPr>
            <p:ph idx="1"/>
          </p:nvPr>
        </p:nvSpPr>
        <p:spPr/>
        <p:txBody>
          <a:bodyPr/>
          <a:lstStyle/>
          <a:p>
            <a:pPr marL="0" indent="0">
              <a:buNone/>
            </a:pPr>
            <a:r>
              <a:rPr lang="en-IN" sz="1600" b="1" dirty="0">
                <a:solidFill>
                  <a:srgbClr val="666666"/>
                </a:solidFill>
                <a:effectLst/>
                <a:latin typeface="Open Sans" panose="020B0606030504020204" pitchFamily="34" charset="0"/>
                <a:ea typeface="Open Sans" panose="020B0606030504020204" pitchFamily="34" charset="0"/>
                <a:cs typeface="Open Sans" panose="020B0606030504020204" pitchFamily="34" charset="0"/>
              </a:rPr>
              <a:t>4.In Healthcare</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n-IN" sz="1600" dirty="0">
                <a:solidFill>
                  <a:srgbClr val="666666"/>
                </a:solidFill>
                <a:effectLst/>
                <a:latin typeface="Open Sans" panose="020B0606030504020204" pitchFamily="34" charset="0"/>
                <a:ea typeface="Open Sans" panose="020B0606030504020204" pitchFamily="34" charset="0"/>
                <a:cs typeface="Open Sans" panose="020B0606030504020204" pitchFamily="34" charset="0"/>
              </a:rPr>
              <a:t>In an environment where seconds are crucial and sterile operating conditions are a priority, hands-free, immediate access to information can have a significantly positive impact on patient safety and medical efficiency.</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n-IN" sz="1600" b="1" dirty="0">
                <a:solidFill>
                  <a:srgbClr val="666666"/>
                </a:solidFill>
                <a:effectLst/>
                <a:latin typeface="Open Sans" panose="020B0606030504020204" pitchFamily="34" charset="0"/>
                <a:ea typeface="Open Sans" panose="020B0606030504020204" pitchFamily="34" charset="0"/>
                <a:cs typeface="Open Sans" panose="020B0606030504020204" pitchFamily="34" charset="0"/>
              </a:rPr>
              <a:t>5.In language learning</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n-IN" sz="1600" dirty="0">
                <a:solidFill>
                  <a:srgbClr val="666666"/>
                </a:solidFill>
                <a:effectLst/>
                <a:latin typeface="Open Sans" panose="020B0606030504020204" pitchFamily="34" charset="0"/>
                <a:ea typeface="Open Sans" panose="020B0606030504020204" pitchFamily="34" charset="0"/>
                <a:cs typeface="Open Sans" panose="020B0606030504020204" pitchFamily="34" charset="0"/>
              </a:rPr>
              <a:t>One of the most transformative applications of speech recognition technology from a human perspective is its ability to remove language barriers and cultural boundaries in aspects of social life and in the workplace.</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0" indent="0">
              <a:buNone/>
            </a:pPr>
            <a:endParaRPr lang="en-IN"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58438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1F817-7039-4FC8-AFE8-8D02972710AC}"/>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8A242D4A-9A17-4A70-926F-53DA92202D7D}"/>
              </a:ext>
            </a:extLst>
          </p:cNvPr>
          <p:cNvSpPr>
            <a:spLocks noGrp="1"/>
          </p:cNvSpPr>
          <p:nvPr>
            <p:ph idx="1"/>
          </p:nvPr>
        </p:nvSpPr>
        <p:spPr/>
        <p:txBody>
          <a:bodyPr>
            <a:normAutofit/>
          </a:bodyPr>
          <a:lstStyle/>
          <a:p>
            <a:pPr marL="342900" lvl="0" indent="-342900" algn="just">
              <a:lnSpc>
                <a:spcPct val="150000"/>
              </a:lnSpc>
              <a:buFont typeface="Symbol" panose="05050102010706020507" pitchFamily="18" charset="2"/>
              <a:buChar char=""/>
            </a:pPr>
            <a:r>
              <a:rPr lang="en-US" sz="160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Speech recognition technology allows computers to take spoken audio, interpret it and generate text from it</a:t>
            </a:r>
            <a:endParaRPr lang="en-IN" sz="1600" dirty="0">
              <a:effectLst/>
              <a:latin typeface="Open Sans" panose="020B0606030504020204" pitchFamily="34" charset="0"/>
              <a:ea typeface="Open Sans" panose="020B0606030504020204" pitchFamily="34" charset="0"/>
              <a:cs typeface="Open Sans" panose="020B0606030504020204" pitchFamily="34" charset="0"/>
            </a:endParaRPr>
          </a:p>
          <a:p>
            <a:pPr marL="342900" lvl="0" indent="-342900" algn="just">
              <a:lnSpc>
                <a:spcPct val="150000"/>
              </a:lnSpc>
              <a:buFont typeface="Symbol" panose="05050102010706020507" pitchFamily="18" charset="2"/>
              <a:buChar char=""/>
            </a:pPr>
            <a:r>
              <a:rPr lang="en-IN" sz="1600" dirty="0">
                <a:effectLst/>
                <a:latin typeface="Open Sans" panose="020B0606030504020204" pitchFamily="34" charset="0"/>
                <a:ea typeface="Open Sans" panose="020B0606030504020204" pitchFamily="34" charset="0"/>
                <a:cs typeface="Open Sans" panose="020B0606030504020204" pitchFamily="34" charset="0"/>
              </a:rPr>
              <a:t>The Future scope of the system is very good.</a:t>
            </a:r>
          </a:p>
          <a:p>
            <a:pPr marL="342900" lvl="0" indent="-342900" algn="just">
              <a:lnSpc>
                <a:spcPct val="150000"/>
              </a:lnSpc>
              <a:buFont typeface="Symbol" panose="05050102010706020507" pitchFamily="18" charset="2"/>
              <a:buChar char=""/>
            </a:pPr>
            <a:r>
              <a:rPr lang="en-IN" sz="1600" dirty="0">
                <a:effectLst/>
                <a:latin typeface="Open Sans" panose="020B0606030504020204" pitchFamily="34" charset="0"/>
                <a:ea typeface="Open Sans" panose="020B0606030504020204" pitchFamily="34" charset="0"/>
                <a:cs typeface="Open Sans" panose="020B0606030504020204" pitchFamily="34" charset="0"/>
              </a:rPr>
              <a:t>This Technology is Beneficial for public and private sectors of the business community.</a:t>
            </a:r>
          </a:p>
          <a:p>
            <a:pPr marL="342900" lvl="0" indent="-342900" algn="just">
              <a:lnSpc>
                <a:spcPct val="150000"/>
              </a:lnSpc>
              <a:buFont typeface="Symbol" panose="05050102010706020507" pitchFamily="18" charset="2"/>
              <a:buChar char=""/>
            </a:pPr>
            <a:r>
              <a:rPr lang="en-IN" sz="1600" dirty="0">
                <a:effectLst/>
                <a:latin typeface="Open Sans" panose="020B0606030504020204" pitchFamily="34" charset="0"/>
                <a:ea typeface="Open Sans" panose="020B0606030504020204" pitchFamily="34" charset="0"/>
                <a:cs typeface="Open Sans" panose="020B0606030504020204" pitchFamily="34" charset="0"/>
              </a:rPr>
              <a:t>This technology is easily use by children and adults.</a:t>
            </a:r>
          </a:p>
          <a:p>
            <a:pPr>
              <a:lnSpc>
                <a:spcPct val="150000"/>
              </a:lnSpc>
            </a:pPr>
            <a:endParaRPr lang="en-IN" sz="16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929700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2743200"/>
            <a:ext cx="10058400" cy="1371600"/>
          </a:xfrm>
        </p:spPr>
        <p:txBody>
          <a:bodyPr>
            <a:normAutofit/>
          </a:bodyPr>
          <a:lstStyle/>
          <a:p>
            <a:pPr algn="ctr"/>
            <a:r>
              <a:rPr lang="en-US" dirty="0"/>
              <a:t>THANK YOU</a:t>
            </a:r>
          </a:p>
        </p:txBody>
      </p:sp>
    </p:spTree>
    <p:extLst>
      <p:ext uri="{BB962C8B-B14F-4D97-AF65-F5344CB8AC3E}">
        <p14:creationId xmlns:p14="http://schemas.microsoft.com/office/powerpoint/2010/main" val="2049548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79466-0969-444C-ABF1-1E2CFBC920AC}"/>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E3C47F49-3010-45B0-A56A-1C772736BC0E}"/>
              </a:ext>
            </a:extLst>
          </p:cNvPr>
          <p:cNvSpPr>
            <a:spLocks noGrp="1"/>
          </p:cNvSpPr>
          <p:nvPr>
            <p:ph idx="1"/>
          </p:nvPr>
        </p:nvSpPr>
        <p:spPr/>
        <p:txBody>
          <a:bodyPr/>
          <a:lstStyle/>
          <a:p>
            <a:pPr marL="0" indent="0">
              <a:lnSpc>
                <a:spcPct val="150000"/>
              </a:lnSpc>
              <a:buNone/>
            </a:pPr>
            <a:r>
              <a:rPr lang="en-US" b="0" i="0" dirty="0">
                <a:solidFill>
                  <a:srgbClr val="4A4A4A"/>
                </a:solidFill>
                <a:effectLst/>
                <a:latin typeface="Open Sans" panose="020B0606030504020204" pitchFamily="34" charset="0"/>
              </a:rPr>
              <a:t>Speech is the most common means of communication around the world. Most of the population in the world relies on speech to communicate with each other. Suppose we are building a model and instead of a written approach we want our system to respond to speech, it becomes fairly difficult and requires a lot of data to be processed. A speech recognition system overcomes this barrier by translating speech to text.</a:t>
            </a:r>
            <a:endParaRPr lang="en-IN" dirty="0"/>
          </a:p>
        </p:txBody>
      </p:sp>
    </p:spTree>
    <p:extLst>
      <p:ext uri="{BB962C8B-B14F-4D97-AF65-F5344CB8AC3E}">
        <p14:creationId xmlns:p14="http://schemas.microsoft.com/office/powerpoint/2010/main" val="1513433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E4DA9-C9A5-46E0-B692-5084C21005AF}"/>
              </a:ext>
            </a:extLst>
          </p:cNvPr>
          <p:cNvSpPr>
            <a:spLocks noGrp="1"/>
          </p:cNvSpPr>
          <p:nvPr>
            <p:ph type="title"/>
          </p:nvPr>
        </p:nvSpPr>
        <p:spPr/>
        <p:txBody>
          <a:bodyPr/>
          <a:lstStyle/>
          <a:p>
            <a:r>
              <a:rPr lang="en-US" dirty="0">
                <a:solidFill>
                  <a:schemeClr val="tx1"/>
                </a:solidFill>
              </a:rPr>
              <a:t>AGENDA</a:t>
            </a:r>
            <a:endParaRPr lang="en-IN" dirty="0">
              <a:solidFill>
                <a:schemeClr val="tx1"/>
              </a:solidFill>
            </a:endParaRPr>
          </a:p>
        </p:txBody>
      </p:sp>
      <p:sp>
        <p:nvSpPr>
          <p:cNvPr id="3" name="Content Placeholder 2">
            <a:extLst>
              <a:ext uri="{FF2B5EF4-FFF2-40B4-BE49-F238E27FC236}">
                <a16:creationId xmlns:a16="http://schemas.microsoft.com/office/drawing/2014/main" id="{88565256-CDC7-4FA5-8524-C75C38D6122A}"/>
              </a:ext>
            </a:extLst>
          </p:cNvPr>
          <p:cNvSpPr>
            <a:spLocks noGrp="1"/>
          </p:cNvSpPr>
          <p:nvPr>
            <p:ph idx="1"/>
          </p:nvPr>
        </p:nvSpPr>
        <p:spPr/>
        <p:txBody>
          <a:bodyPr/>
          <a:lstStyle/>
          <a:p>
            <a:pPr algn="l">
              <a:lnSpc>
                <a:spcPct val="150000"/>
              </a:lnSpc>
              <a:buFont typeface="Arial" panose="020B0604020202020204" pitchFamily="34" charset="0"/>
              <a:buChar char="•"/>
            </a:pPr>
            <a:r>
              <a:rPr lang="en-US" dirty="0">
                <a:solidFill>
                  <a:schemeClr val="accent6">
                    <a:lumMod val="50000"/>
                  </a:schemeClr>
                </a:solidFill>
                <a:latin typeface="Open Sans" panose="020B0606030504020204" pitchFamily="34" charset="0"/>
              </a:rPr>
              <a:t>How Speech Recognition Works?</a:t>
            </a:r>
            <a:endParaRPr lang="en-US" b="0" i="0" dirty="0">
              <a:solidFill>
                <a:schemeClr val="accent6">
                  <a:lumMod val="50000"/>
                </a:schemeClr>
              </a:solidFill>
              <a:effectLst/>
              <a:latin typeface="Open Sans" panose="020B0606030504020204" pitchFamily="34" charset="0"/>
            </a:endParaRPr>
          </a:p>
          <a:p>
            <a:pPr algn="l">
              <a:lnSpc>
                <a:spcPct val="150000"/>
              </a:lnSpc>
              <a:buFont typeface="Arial" panose="020B0604020202020204" pitchFamily="34" charset="0"/>
              <a:buChar char="•"/>
            </a:pPr>
            <a:r>
              <a:rPr lang="en-US" dirty="0">
                <a:solidFill>
                  <a:schemeClr val="accent6">
                    <a:lumMod val="50000"/>
                  </a:schemeClr>
                </a:solidFill>
                <a:latin typeface="Open Sans" panose="020B0606030504020204" pitchFamily="34" charset="0"/>
              </a:rPr>
              <a:t>Speech Recognition Module In Python?</a:t>
            </a:r>
            <a:endParaRPr lang="en-US" b="0" i="0" dirty="0">
              <a:solidFill>
                <a:schemeClr val="accent6">
                  <a:lumMod val="50000"/>
                </a:schemeClr>
              </a:solidFill>
              <a:effectLst/>
              <a:latin typeface="Open Sans" panose="020B0606030504020204" pitchFamily="34" charset="0"/>
            </a:endParaRPr>
          </a:p>
          <a:p>
            <a:pPr algn="l">
              <a:lnSpc>
                <a:spcPct val="150000"/>
              </a:lnSpc>
              <a:buFont typeface="Arial" panose="020B0604020202020204" pitchFamily="34" charset="0"/>
              <a:buChar char="•"/>
            </a:pPr>
            <a:r>
              <a:rPr lang="en-US" dirty="0">
                <a:solidFill>
                  <a:schemeClr val="accent6">
                    <a:lumMod val="50000"/>
                  </a:schemeClr>
                </a:solidFill>
                <a:latin typeface="Open Sans" panose="020B0606030504020204" pitchFamily="34" charset="0"/>
              </a:rPr>
              <a:t>Taking Input From Microphones</a:t>
            </a:r>
            <a:endParaRPr lang="en-US" b="0" i="0" dirty="0">
              <a:solidFill>
                <a:schemeClr val="accent6">
                  <a:lumMod val="50000"/>
                </a:schemeClr>
              </a:solidFill>
              <a:effectLst/>
              <a:latin typeface="Open Sans" panose="020B0606030504020204" pitchFamily="34" charset="0"/>
            </a:endParaRPr>
          </a:p>
          <a:p>
            <a:pPr algn="l">
              <a:lnSpc>
                <a:spcPct val="150000"/>
              </a:lnSpc>
              <a:buFont typeface="Arial" panose="020B0604020202020204" pitchFamily="34" charset="0"/>
              <a:buChar char="•"/>
            </a:pPr>
            <a:r>
              <a:rPr lang="en-US" dirty="0">
                <a:solidFill>
                  <a:schemeClr val="accent6">
                    <a:lumMod val="50000"/>
                  </a:schemeClr>
                </a:solidFill>
                <a:latin typeface="Open Sans" panose="020B0606030504020204" pitchFamily="34" charset="0"/>
              </a:rPr>
              <a:t>Use Case</a:t>
            </a:r>
          </a:p>
        </p:txBody>
      </p:sp>
    </p:spTree>
    <p:extLst>
      <p:ext uri="{BB962C8B-B14F-4D97-AF65-F5344CB8AC3E}">
        <p14:creationId xmlns:p14="http://schemas.microsoft.com/office/powerpoint/2010/main" val="27944896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B5D68-E777-470E-9D2E-81E6F028A991}"/>
              </a:ext>
            </a:extLst>
          </p:cNvPr>
          <p:cNvSpPr>
            <a:spLocks noGrp="1"/>
          </p:cNvSpPr>
          <p:nvPr>
            <p:ph type="title"/>
          </p:nvPr>
        </p:nvSpPr>
        <p:spPr>
          <a:xfrm>
            <a:off x="1066800" y="793513"/>
            <a:ext cx="5029200" cy="2073973"/>
          </a:xfrm>
        </p:spPr>
        <p:txBody>
          <a:bodyPr/>
          <a:lstStyle/>
          <a:p>
            <a:r>
              <a:rPr lang="en-US" dirty="0">
                <a:solidFill>
                  <a:schemeClr val="tx1"/>
                </a:solidFill>
              </a:rPr>
              <a:t>	How It Works</a:t>
            </a:r>
            <a:endParaRPr lang="en-IN" dirty="0">
              <a:solidFill>
                <a:schemeClr val="tx1"/>
              </a:solidFill>
            </a:endParaRPr>
          </a:p>
        </p:txBody>
      </p:sp>
      <p:sp>
        <p:nvSpPr>
          <p:cNvPr id="3" name="Content Placeholder 2">
            <a:extLst>
              <a:ext uri="{FF2B5EF4-FFF2-40B4-BE49-F238E27FC236}">
                <a16:creationId xmlns:a16="http://schemas.microsoft.com/office/drawing/2014/main" id="{886BD512-B9CC-4DF3-AA2B-7106469815A9}"/>
              </a:ext>
            </a:extLst>
          </p:cNvPr>
          <p:cNvSpPr>
            <a:spLocks noGrp="1"/>
          </p:cNvSpPr>
          <p:nvPr>
            <p:ph idx="1"/>
          </p:nvPr>
        </p:nvSpPr>
        <p:spPr>
          <a:xfrm>
            <a:off x="1066800" y="3213716"/>
            <a:ext cx="10058400" cy="2739027"/>
          </a:xfrm>
        </p:spPr>
        <p:txBody>
          <a:bodyPr/>
          <a:lstStyle/>
          <a:p>
            <a:pPr algn="just"/>
            <a:r>
              <a:rPr lang="en-US" b="0" i="0" dirty="0">
                <a:solidFill>
                  <a:srgbClr val="4A4A4A"/>
                </a:solidFill>
                <a:effectLst/>
                <a:latin typeface="Open Sans" panose="020B0606030504020204" pitchFamily="34" charset="0"/>
              </a:rPr>
              <a:t>Speech recognition system basically translates the spoken utterances to text. There are various real life examples of speech recognition system. For example- </a:t>
            </a:r>
            <a:r>
              <a:rPr lang="en-US" b="0" i="0" dirty="0" err="1">
                <a:solidFill>
                  <a:srgbClr val="4A4A4A"/>
                </a:solidFill>
                <a:effectLst/>
                <a:latin typeface="Open Sans" panose="020B0606030504020204" pitchFamily="34" charset="0"/>
              </a:rPr>
              <a:t>siri</a:t>
            </a:r>
            <a:r>
              <a:rPr lang="en-US" b="0" i="0" dirty="0">
                <a:solidFill>
                  <a:srgbClr val="4A4A4A"/>
                </a:solidFill>
                <a:effectLst/>
                <a:latin typeface="Open Sans" panose="020B0606030504020204" pitchFamily="34" charset="0"/>
              </a:rPr>
              <a:t>, </a:t>
            </a:r>
            <a:r>
              <a:rPr lang="en-US" b="0" i="0" dirty="0" err="1">
                <a:solidFill>
                  <a:srgbClr val="4A4A4A"/>
                </a:solidFill>
                <a:effectLst/>
                <a:latin typeface="Open Sans" panose="020B0606030504020204" pitchFamily="34" charset="0"/>
              </a:rPr>
              <a:t>alexa</a:t>
            </a:r>
            <a:r>
              <a:rPr lang="en-US" b="0" i="0" dirty="0">
                <a:solidFill>
                  <a:srgbClr val="4A4A4A"/>
                </a:solidFill>
                <a:effectLst/>
                <a:latin typeface="Open Sans" panose="020B0606030504020204" pitchFamily="34" charset="0"/>
              </a:rPr>
              <a:t>, which takes the speech as input and translates it into text.</a:t>
            </a:r>
          </a:p>
          <a:p>
            <a:pPr algn="just"/>
            <a:r>
              <a:rPr lang="en-US" b="0" i="0" dirty="0">
                <a:solidFill>
                  <a:srgbClr val="4A4A4A"/>
                </a:solidFill>
                <a:effectLst/>
                <a:latin typeface="Open Sans" panose="020B0606030504020204" pitchFamily="34" charset="0"/>
              </a:rPr>
              <a:t>The advantage of using a speech recognition system is that it overcomes the barrier of literacy. A speech recognition model can serve both literate and illiterate audience as well, since it focuses on spoken utterances.</a:t>
            </a:r>
          </a:p>
          <a:p>
            <a:pPr algn="just"/>
            <a:r>
              <a:rPr lang="en-US" b="0" i="0" dirty="0">
                <a:solidFill>
                  <a:srgbClr val="4A4A4A"/>
                </a:solidFill>
                <a:effectLst/>
                <a:latin typeface="Open Sans" panose="020B0606030504020204" pitchFamily="34" charset="0"/>
              </a:rPr>
              <a:t>We can also make an inventory of all the endangered languages around the world using a speech recognition system. While it looks pretty intriguing and not complex at all, a speech recognition system faces a lot of challenges in the making.</a:t>
            </a:r>
          </a:p>
        </p:txBody>
      </p:sp>
      <p:pic>
        <p:nvPicPr>
          <p:cNvPr id="4" name="Picture 3">
            <a:extLst>
              <a:ext uri="{FF2B5EF4-FFF2-40B4-BE49-F238E27FC236}">
                <a16:creationId xmlns:a16="http://schemas.microsoft.com/office/drawing/2014/main" id="{63C5DEB9-5D4D-40C3-B799-8A5C29CCAEA3}"/>
              </a:ext>
            </a:extLst>
          </p:cNvPr>
          <p:cNvPicPr>
            <a:picLocks noChangeAspect="1"/>
          </p:cNvPicPr>
          <p:nvPr/>
        </p:nvPicPr>
        <p:blipFill>
          <a:blip r:embed="rId2"/>
          <a:stretch>
            <a:fillRect/>
          </a:stretch>
        </p:blipFill>
        <p:spPr>
          <a:xfrm>
            <a:off x="6455544" y="525935"/>
            <a:ext cx="4563124" cy="2587081"/>
          </a:xfrm>
          <a:prstGeom prst="rect">
            <a:avLst/>
          </a:prstGeom>
        </p:spPr>
      </p:pic>
    </p:spTree>
    <p:extLst>
      <p:ext uri="{BB962C8B-B14F-4D97-AF65-F5344CB8AC3E}">
        <p14:creationId xmlns:p14="http://schemas.microsoft.com/office/powerpoint/2010/main" val="518764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42A7-F3BF-4F69-A10F-C85884491450}"/>
              </a:ext>
            </a:extLst>
          </p:cNvPr>
          <p:cNvSpPr>
            <a:spLocks noGrp="1"/>
          </p:cNvSpPr>
          <p:nvPr>
            <p:ph type="title"/>
          </p:nvPr>
        </p:nvSpPr>
        <p:spPr/>
        <p:txBody>
          <a:bodyPr/>
          <a:lstStyle/>
          <a:p>
            <a:r>
              <a:rPr lang="en-US" i="0" dirty="0">
                <a:solidFill>
                  <a:schemeClr val="tx1"/>
                </a:solidFill>
                <a:effectLst/>
                <a:latin typeface="Avenir Next LT Pro Light (Headings)"/>
              </a:rPr>
              <a:t>Challenges Faced By A Speech Recognition System</a:t>
            </a:r>
            <a:endParaRPr lang="en-IN" dirty="0">
              <a:solidFill>
                <a:schemeClr val="tx1"/>
              </a:solidFill>
              <a:latin typeface="Avenir Next LT Pro Light (Headings)"/>
            </a:endParaRPr>
          </a:p>
        </p:txBody>
      </p:sp>
      <p:sp>
        <p:nvSpPr>
          <p:cNvPr id="3" name="Content Placeholder 2">
            <a:extLst>
              <a:ext uri="{FF2B5EF4-FFF2-40B4-BE49-F238E27FC236}">
                <a16:creationId xmlns:a16="http://schemas.microsoft.com/office/drawing/2014/main" id="{87F19A80-40B2-4C7C-AD11-47A3425B4453}"/>
              </a:ext>
            </a:extLst>
          </p:cNvPr>
          <p:cNvSpPr>
            <a:spLocks noGrp="1"/>
          </p:cNvSpPr>
          <p:nvPr>
            <p:ph idx="1"/>
          </p:nvPr>
        </p:nvSpPr>
        <p:spPr>
          <a:xfrm>
            <a:off x="1066800" y="2103120"/>
            <a:ext cx="10058400" cy="4253292"/>
          </a:xfrm>
        </p:spPr>
        <p:txBody>
          <a:bodyPr>
            <a:normAutofit/>
          </a:bodyPr>
          <a:lstStyle/>
          <a:p>
            <a:pPr algn="just"/>
            <a:r>
              <a:rPr lang="en-US" b="1" i="0" dirty="0">
                <a:solidFill>
                  <a:srgbClr val="4A4A4A"/>
                </a:solidFill>
                <a:effectLst/>
                <a:latin typeface="Open Sans" panose="020B0606030504020204" pitchFamily="34" charset="0"/>
              </a:rPr>
              <a:t>Style of speaking</a:t>
            </a:r>
            <a:endParaRPr lang="en-US" b="0" i="0" dirty="0">
              <a:solidFill>
                <a:srgbClr val="4A4A4A"/>
              </a:solidFill>
              <a:effectLst/>
              <a:latin typeface="Open Sans" panose="020B0606030504020204" pitchFamily="34" charset="0"/>
            </a:endParaRPr>
          </a:p>
          <a:p>
            <a:pPr marL="0" indent="0" algn="just">
              <a:buNone/>
            </a:pPr>
            <a:r>
              <a:rPr lang="en-US" b="0" i="0" dirty="0">
                <a:solidFill>
                  <a:srgbClr val="4A4A4A"/>
                </a:solidFill>
                <a:effectLst/>
                <a:latin typeface="Open Sans" panose="020B0606030504020204" pitchFamily="34" charset="0"/>
              </a:rPr>
              <a:t>	Every individual person has a varied style of speaking, including accents as well. As we all know, we have different accents for speaking English too. There is American English, British English and so many other accents when it  comes to speaking the most common language in the world.</a:t>
            </a:r>
          </a:p>
          <a:p>
            <a:pPr algn="just"/>
            <a:r>
              <a:rPr lang="en-US" b="1" i="0" dirty="0">
                <a:solidFill>
                  <a:srgbClr val="4A4A4A"/>
                </a:solidFill>
                <a:effectLst/>
                <a:latin typeface="Open Sans" panose="020B0606030504020204" pitchFamily="34" charset="0"/>
              </a:rPr>
              <a:t>Environment</a:t>
            </a:r>
            <a:endParaRPr lang="en-US" b="0" i="0" dirty="0">
              <a:solidFill>
                <a:srgbClr val="4A4A4A"/>
              </a:solidFill>
              <a:effectLst/>
              <a:latin typeface="Open Sans" panose="020B0606030504020204" pitchFamily="34" charset="0"/>
            </a:endParaRPr>
          </a:p>
          <a:p>
            <a:pPr marL="0" indent="0" algn="just">
              <a:buNone/>
            </a:pPr>
            <a:r>
              <a:rPr lang="en-US" b="0" i="0" dirty="0">
                <a:solidFill>
                  <a:srgbClr val="4A4A4A"/>
                </a:solidFill>
                <a:effectLst/>
                <a:latin typeface="Open Sans" panose="020B0606030504020204" pitchFamily="34" charset="0"/>
              </a:rPr>
              <a:t>	Environment adds a lot of background noise to the system as well. An isolated room compared to an auditorium will have a lot a variability in background noises. Even echo can add a lot of noise in the system as well.</a:t>
            </a:r>
          </a:p>
          <a:p>
            <a:pPr algn="just"/>
            <a:r>
              <a:rPr lang="en-US" b="1" i="0" dirty="0">
                <a:solidFill>
                  <a:srgbClr val="4A4A4A"/>
                </a:solidFill>
                <a:effectLst/>
                <a:latin typeface="Open Sans" panose="020B0606030504020204" pitchFamily="34" charset="0"/>
              </a:rPr>
              <a:t>Speaker characteristics</a:t>
            </a:r>
            <a:endParaRPr lang="en-US" b="0" i="0" dirty="0">
              <a:solidFill>
                <a:srgbClr val="4A4A4A"/>
              </a:solidFill>
              <a:effectLst/>
              <a:latin typeface="Open Sans" panose="020B0606030504020204" pitchFamily="34" charset="0"/>
            </a:endParaRPr>
          </a:p>
          <a:p>
            <a:pPr marL="0" indent="0" algn="just">
              <a:buNone/>
            </a:pPr>
            <a:r>
              <a:rPr lang="en-US" b="0" i="0" dirty="0">
                <a:solidFill>
                  <a:srgbClr val="4A4A4A"/>
                </a:solidFill>
                <a:effectLst/>
                <a:latin typeface="Open Sans" panose="020B0606030504020204" pitchFamily="34" charset="0"/>
              </a:rPr>
              <a:t>	An old person’s voice may not the be the same as that  of an infant. The characteristics of a person’s speech depends on many factors including the harshness and clarity as well.</a:t>
            </a:r>
          </a:p>
          <a:p>
            <a:pPr algn="just"/>
            <a:r>
              <a:rPr lang="en-US" b="1" i="0" dirty="0">
                <a:solidFill>
                  <a:srgbClr val="4A4A4A"/>
                </a:solidFill>
                <a:effectLst/>
                <a:latin typeface="Open Sans" panose="020B0606030504020204" pitchFamily="34" charset="0"/>
              </a:rPr>
              <a:t>Language constraints</a:t>
            </a:r>
            <a:endParaRPr lang="en-US" b="0" i="0" dirty="0">
              <a:solidFill>
                <a:srgbClr val="4A4A4A"/>
              </a:solidFill>
              <a:effectLst/>
              <a:latin typeface="Open Sans" panose="020B0606030504020204" pitchFamily="34" charset="0"/>
            </a:endParaRPr>
          </a:p>
          <a:p>
            <a:pPr marL="0" indent="0" algn="just">
              <a:buNone/>
            </a:pPr>
            <a:r>
              <a:rPr lang="en-US" b="0" i="0" dirty="0">
                <a:solidFill>
                  <a:srgbClr val="4A4A4A"/>
                </a:solidFill>
                <a:effectLst/>
                <a:latin typeface="Open Sans" panose="020B0606030504020204" pitchFamily="34" charset="0"/>
              </a:rPr>
              <a:t>	Some spoken utterances may not have a viable meaning when it comes to translation.</a:t>
            </a:r>
          </a:p>
          <a:p>
            <a:endParaRPr lang="en-IN" dirty="0"/>
          </a:p>
        </p:txBody>
      </p:sp>
    </p:spTree>
    <p:extLst>
      <p:ext uri="{BB962C8B-B14F-4D97-AF65-F5344CB8AC3E}">
        <p14:creationId xmlns:p14="http://schemas.microsoft.com/office/powerpoint/2010/main" val="347968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4480D-5D51-4254-B105-04B8C900A391}"/>
              </a:ext>
            </a:extLst>
          </p:cNvPr>
          <p:cNvSpPr>
            <a:spLocks noGrp="1"/>
          </p:cNvSpPr>
          <p:nvPr>
            <p:ph type="title"/>
          </p:nvPr>
        </p:nvSpPr>
        <p:spPr/>
        <p:txBody>
          <a:bodyPr/>
          <a:lstStyle/>
          <a:p>
            <a:r>
              <a:rPr lang="en-US" dirty="0"/>
              <a:t>A little run back to history</a:t>
            </a:r>
            <a:endParaRPr lang="en-IN" dirty="0"/>
          </a:p>
        </p:txBody>
      </p:sp>
      <p:sp>
        <p:nvSpPr>
          <p:cNvPr id="3" name="Content Placeholder 2">
            <a:extLst>
              <a:ext uri="{FF2B5EF4-FFF2-40B4-BE49-F238E27FC236}">
                <a16:creationId xmlns:a16="http://schemas.microsoft.com/office/drawing/2014/main" id="{1BB38B91-8558-479B-B8CB-EB1406341856}"/>
              </a:ext>
            </a:extLst>
          </p:cNvPr>
          <p:cNvSpPr>
            <a:spLocks noGrp="1"/>
          </p:cNvSpPr>
          <p:nvPr>
            <p:ph idx="1"/>
          </p:nvPr>
        </p:nvSpPr>
        <p:spPr/>
        <p:txBody>
          <a:bodyPr>
            <a:normAutofit/>
          </a:bodyPr>
          <a:lstStyle/>
          <a:p>
            <a:pPr>
              <a:lnSpc>
                <a:spcPct val="200000"/>
              </a:lnSpc>
            </a:pPr>
            <a:r>
              <a:rPr lang="en-US" sz="2000" dirty="0"/>
              <a:t>Radio Rex – frequency prototype</a:t>
            </a:r>
          </a:p>
          <a:p>
            <a:pPr>
              <a:lnSpc>
                <a:spcPct val="200000"/>
              </a:lnSpc>
            </a:pPr>
            <a:r>
              <a:rPr lang="en-US" sz="2000" dirty="0"/>
              <a:t>Shoebox – Isolated Word Recognition</a:t>
            </a:r>
          </a:p>
          <a:p>
            <a:pPr>
              <a:lnSpc>
                <a:spcPct val="200000"/>
              </a:lnSpc>
            </a:pPr>
            <a:r>
              <a:rPr lang="en-US" sz="2000" dirty="0"/>
              <a:t>HARPY – Connected Speech</a:t>
            </a:r>
          </a:p>
          <a:p>
            <a:pPr>
              <a:lnSpc>
                <a:spcPct val="200000"/>
              </a:lnSpc>
            </a:pPr>
            <a:r>
              <a:rPr lang="en-US" sz="2000" dirty="0"/>
              <a:t>Deep Neural Network Based System</a:t>
            </a:r>
          </a:p>
        </p:txBody>
      </p:sp>
    </p:spTree>
    <p:extLst>
      <p:ext uri="{BB962C8B-B14F-4D97-AF65-F5344CB8AC3E}">
        <p14:creationId xmlns:p14="http://schemas.microsoft.com/office/powerpoint/2010/main" val="3083453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61C4A-6042-4F3F-99F1-1AAEB8A28552}"/>
              </a:ext>
            </a:extLst>
          </p:cNvPr>
          <p:cNvSpPr>
            <a:spLocks noGrp="1"/>
          </p:cNvSpPr>
          <p:nvPr>
            <p:ph type="title"/>
          </p:nvPr>
        </p:nvSpPr>
        <p:spPr/>
        <p:txBody>
          <a:bodyPr/>
          <a:lstStyle/>
          <a:p>
            <a:r>
              <a:rPr lang="en-US" i="0" dirty="0">
                <a:solidFill>
                  <a:schemeClr val="tx1"/>
                </a:solidFill>
                <a:effectLst/>
                <a:latin typeface="Avenir Next LT Pro Light (Headings)"/>
              </a:rPr>
              <a:t>Packages available for speech recognition in python</a:t>
            </a:r>
            <a:endParaRPr lang="en-IN" dirty="0">
              <a:solidFill>
                <a:schemeClr val="tx1"/>
              </a:solidFill>
              <a:latin typeface="Avenir Next LT Pro Light (Headings)"/>
            </a:endParaRPr>
          </a:p>
        </p:txBody>
      </p:sp>
      <p:sp>
        <p:nvSpPr>
          <p:cNvPr id="3" name="Content Placeholder 2">
            <a:extLst>
              <a:ext uri="{FF2B5EF4-FFF2-40B4-BE49-F238E27FC236}">
                <a16:creationId xmlns:a16="http://schemas.microsoft.com/office/drawing/2014/main" id="{47A20798-1A04-4B9D-A8E2-A638CE10AF6E}"/>
              </a:ext>
            </a:extLst>
          </p:cNvPr>
          <p:cNvSpPr>
            <a:spLocks noGrp="1"/>
          </p:cNvSpPr>
          <p:nvPr>
            <p:ph idx="1"/>
          </p:nvPr>
        </p:nvSpPr>
        <p:spPr/>
        <p:txBody>
          <a:bodyPr/>
          <a:lstStyle/>
          <a:p>
            <a:pPr algn="just">
              <a:lnSpc>
                <a:spcPct val="150000"/>
              </a:lnSpc>
              <a:buFont typeface="Arial" panose="020B0604020202020204" pitchFamily="34" charset="0"/>
              <a:buChar char="•"/>
            </a:pPr>
            <a:r>
              <a:rPr lang="en-IN" b="0" i="0" dirty="0" err="1">
                <a:solidFill>
                  <a:srgbClr val="4A4A4A"/>
                </a:solidFill>
                <a:effectLst/>
                <a:latin typeface="Open Sans" panose="020B0606030504020204" pitchFamily="34" charset="0"/>
              </a:rPr>
              <a:t>SpeechRecognition</a:t>
            </a:r>
            <a:endParaRPr lang="en-IN" b="0" i="0" dirty="0">
              <a:solidFill>
                <a:srgbClr val="4A4A4A"/>
              </a:solidFill>
              <a:effectLst/>
              <a:latin typeface="Open Sans" panose="020B0606030504020204" pitchFamily="34" charset="0"/>
            </a:endParaRPr>
          </a:p>
          <a:p>
            <a:pPr algn="just">
              <a:lnSpc>
                <a:spcPct val="150000"/>
              </a:lnSpc>
              <a:buFont typeface="Arial" panose="020B0604020202020204" pitchFamily="34" charset="0"/>
              <a:buChar char="•"/>
            </a:pPr>
            <a:r>
              <a:rPr lang="en-IN" b="0" i="0" dirty="0" err="1">
                <a:solidFill>
                  <a:srgbClr val="4A4A4A"/>
                </a:solidFill>
                <a:effectLst/>
                <a:latin typeface="Open Sans" panose="020B0606030504020204" pitchFamily="34" charset="0"/>
              </a:rPr>
              <a:t>apiai</a:t>
            </a:r>
            <a:endParaRPr lang="en-IN" b="0" i="0" dirty="0">
              <a:solidFill>
                <a:srgbClr val="4A4A4A"/>
              </a:solidFill>
              <a:effectLst/>
              <a:latin typeface="Open Sans" panose="020B0606030504020204" pitchFamily="34" charset="0"/>
            </a:endParaRPr>
          </a:p>
          <a:p>
            <a:pPr algn="just">
              <a:lnSpc>
                <a:spcPct val="150000"/>
              </a:lnSpc>
              <a:buFont typeface="Arial" panose="020B0604020202020204" pitchFamily="34" charset="0"/>
              <a:buChar char="•"/>
            </a:pPr>
            <a:r>
              <a:rPr lang="en-IN" b="0" i="0" dirty="0" err="1">
                <a:solidFill>
                  <a:srgbClr val="4A4A4A"/>
                </a:solidFill>
                <a:effectLst/>
                <a:latin typeface="Open Sans" panose="020B0606030504020204" pitchFamily="34" charset="0"/>
              </a:rPr>
              <a:t>Google_speech_cloud</a:t>
            </a:r>
            <a:endParaRPr lang="en-IN" b="0" i="0" dirty="0">
              <a:solidFill>
                <a:srgbClr val="4A4A4A"/>
              </a:solidFill>
              <a:effectLst/>
              <a:latin typeface="Open Sans" panose="020B0606030504020204" pitchFamily="34" charset="0"/>
            </a:endParaRPr>
          </a:p>
          <a:p>
            <a:pPr algn="just">
              <a:lnSpc>
                <a:spcPct val="150000"/>
              </a:lnSpc>
              <a:buFont typeface="Arial" panose="020B0604020202020204" pitchFamily="34" charset="0"/>
              <a:buChar char="•"/>
            </a:pPr>
            <a:r>
              <a:rPr lang="en-IN" b="0" i="0" dirty="0" err="1">
                <a:solidFill>
                  <a:srgbClr val="4A4A4A"/>
                </a:solidFill>
                <a:effectLst/>
                <a:latin typeface="Open Sans" panose="020B0606030504020204" pitchFamily="34" charset="0"/>
              </a:rPr>
              <a:t>assemblyai</a:t>
            </a:r>
            <a:endParaRPr lang="en-IN" b="0" i="0" dirty="0">
              <a:solidFill>
                <a:srgbClr val="4A4A4A"/>
              </a:solidFill>
              <a:effectLst/>
              <a:latin typeface="Open Sans" panose="020B0606030504020204" pitchFamily="34" charset="0"/>
            </a:endParaRPr>
          </a:p>
          <a:p>
            <a:pPr algn="just">
              <a:lnSpc>
                <a:spcPct val="150000"/>
              </a:lnSpc>
              <a:buFont typeface="Arial" panose="020B0604020202020204" pitchFamily="34" charset="0"/>
              <a:buChar char="•"/>
            </a:pPr>
            <a:r>
              <a:rPr lang="en-IN" b="0" i="0" dirty="0" err="1">
                <a:solidFill>
                  <a:srgbClr val="4A4A4A"/>
                </a:solidFill>
                <a:effectLst/>
                <a:latin typeface="Open Sans" panose="020B0606030504020204" pitchFamily="34" charset="0"/>
              </a:rPr>
              <a:t>Pocketsphinx</a:t>
            </a:r>
            <a:endParaRPr lang="en-IN" b="0" i="0" dirty="0">
              <a:solidFill>
                <a:srgbClr val="4A4A4A"/>
              </a:solidFill>
              <a:effectLst/>
              <a:latin typeface="Open Sans" panose="020B0606030504020204" pitchFamily="34" charset="0"/>
            </a:endParaRPr>
          </a:p>
          <a:p>
            <a:pPr algn="just">
              <a:lnSpc>
                <a:spcPct val="150000"/>
              </a:lnSpc>
              <a:buFont typeface="Arial" panose="020B0604020202020204" pitchFamily="34" charset="0"/>
              <a:buChar char="•"/>
            </a:pPr>
            <a:r>
              <a:rPr lang="en-IN" b="0" i="0" dirty="0" err="1">
                <a:solidFill>
                  <a:srgbClr val="4A4A4A"/>
                </a:solidFill>
                <a:effectLst/>
                <a:latin typeface="Open Sans" panose="020B0606030504020204" pitchFamily="34" charset="0"/>
              </a:rPr>
              <a:t>Watson_developer_cloud</a:t>
            </a:r>
            <a:endParaRPr lang="en-IN" b="0" i="0" dirty="0">
              <a:solidFill>
                <a:srgbClr val="4A4A4A"/>
              </a:solidFill>
              <a:effectLst/>
              <a:latin typeface="Open Sans" panose="020B0606030504020204" pitchFamily="34" charset="0"/>
            </a:endParaRPr>
          </a:p>
          <a:p>
            <a:pPr algn="just">
              <a:lnSpc>
                <a:spcPct val="150000"/>
              </a:lnSpc>
              <a:buFont typeface="Arial" panose="020B0604020202020204" pitchFamily="34" charset="0"/>
              <a:buChar char="•"/>
            </a:pPr>
            <a:r>
              <a:rPr lang="en-IN" b="0" i="0" dirty="0">
                <a:solidFill>
                  <a:srgbClr val="4A4A4A"/>
                </a:solidFill>
                <a:effectLst/>
                <a:latin typeface="Open Sans" panose="020B0606030504020204" pitchFamily="34" charset="0"/>
              </a:rPr>
              <a:t>wit</a:t>
            </a:r>
          </a:p>
        </p:txBody>
      </p:sp>
    </p:spTree>
    <p:extLst>
      <p:ext uri="{BB962C8B-B14F-4D97-AF65-F5344CB8AC3E}">
        <p14:creationId xmlns:p14="http://schemas.microsoft.com/office/powerpoint/2010/main" val="3269560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9FC6F-E6D6-458B-A413-44AD99F47867}"/>
              </a:ext>
            </a:extLst>
          </p:cNvPr>
          <p:cNvSpPr>
            <a:spLocks noGrp="1"/>
          </p:cNvSpPr>
          <p:nvPr>
            <p:ph type="title"/>
          </p:nvPr>
        </p:nvSpPr>
        <p:spPr/>
        <p:txBody>
          <a:bodyPr/>
          <a:lstStyle/>
          <a:p>
            <a:r>
              <a:rPr lang="en-IN" i="0" dirty="0" err="1">
                <a:solidFill>
                  <a:schemeClr val="tx1"/>
                </a:solidFill>
                <a:effectLst/>
                <a:latin typeface="Avenir Next LT Pro Light (Headings)"/>
              </a:rPr>
              <a:t>SpeechRecognition</a:t>
            </a:r>
            <a:r>
              <a:rPr lang="en-IN" i="0" dirty="0">
                <a:solidFill>
                  <a:schemeClr val="tx1"/>
                </a:solidFill>
                <a:effectLst/>
                <a:latin typeface="Avenir Next LT Pro Light (Headings)"/>
              </a:rPr>
              <a:t> Package </a:t>
            </a:r>
            <a:endParaRPr lang="en-IN" dirty="0">
              <a:solidFill>
                <a:schemeClr val="tx1"/>
              </a:solidFill>
              <a:latin typeface="Avenir Next LT Pro Light (Headings)"/>
            </a:endParaRPr>
          </a:p>
        </p:txBody>
      </p:sp>
      <p:sp>
        <p:nvSpPr>
          <p:cNvPr id="3" name="Content Placeholder 2">
            <a:extLst>
              <a:ext uri="{FF2B5EF4-FFF2-40B4-BE49-F238E27FC236}">
                <a16:creationId xmlns:a16="http://schemas.microsoft.com/office/drawing/2014/main" id="{F34BA9D1-C01C-489B-8D53-76D2639AC18C}"/>
              </a:ext>
            </a:extLst>
          </p:cNvPr>
          <p:cNvSpPr>
            <a:spLocks noGrp="1"/>
          </p:cNvSpPr>
          <p:nvPr>
            <p:ph idx="1"/>
          </p:nvPr>
        </p:nvSpPr>
        <p:spPr/>
        <p:txBody>
          <a:bodyPr/>
          <a:lstStyle/>
          <a:p>
            <a:pPr marL="0" indent="0" algn="just">
              <a:lnSpc>
                <a:spcPct val="150000"/>
              </a:lnSpc>
              <a:buNone/>
            </a:pPr>
            <a:r>
              <a:rPr lang="en-US" b="0" i="0" dirty="0">
                <a:solidFill>
                  <a:srgbClr val="4A4A4A"/>
                </a:solidFill>
                <a:effectLst/>
                <a:latin typeface="Open Sans" panose="020B0606030504020204" pitchFamily="34" charset="0"/>
              </a:rPr>
              <a:t>The package has a Recognizer class which is basically where the magic happens. It is basically a class which is used to recognize the speech. Following are seven methods which can read various audio sources using different APIs.</a:t>
            </a:r>
          </a:p>
          <a:p>
            <a:pPr algn="l">
              <a:buFont typeface="Arial" panose="020B0604020202020204" pitchFamily="34" charset="0"/>
              <a:buChar char="•"/>
            </a:pPr>
            <a:r>
              <a:rPr lang="en-US" b="0" i="0" dirty="0" err="1">
                <a:solidFill>
                  <a:srgbClr val="4A4A4A"/>
                </a:solidFill>
                <a:effectLst/>
                <a:latin typeface="Open Sans" panose="020B0606030504020204" pitchFamily="34" charset="0"/>
              </a:rPr>
              <a:t>recognize_bing</a:t>
            </a:r>
            <a:r>
              <a:rPr lang="en-US" b="0" i="0" dirty="0">
                <a:solidFill>
                  <a:srgbClr val="4A4A4A"/>
                </a:solidFill>
                <a:effectLst/>
                <a:latin typeface="Open Sans" panose="020B0606030504020204" pitchFamily="34" charset="0"/>
              </a:rPr>
              <a:t>( )</a:t>
            </a:r>
          </a:p>
          <a:p>
            <a:pPr algn="l">
              <a:buFont typeface="Arial" panose="020B0604020202020204" pitchFamily="34" charset="0"/>
              <a:buChar char="•"/>
            </a:pPr>
            <a:r>
              <a:rPr lang="en-US" b="0" i="0" dirty="0" err="1">
                <a:solidFill>
                  <a:srgbClr val="4A4A4A"/>
                </a:solidFill>
                <a:effectLst/>
                <a:latin typeface="Open Sans" panose="020B0606030504020204" pitchFamily="34" charset="0"/>
              </a:rPr>
              <a:t>recognize_google</a:t>
            </a:r>
            <a:r>
              <a:rPr lang="en-US" b="0" i="0" dirty="0">
                <a:solidFill>
                  <a:srgbClr val="4A4A4A"/>
                </a:solidFill>
                <a:effectLst/>
                <a:latin typeface="Open Sans" panose="020B0606030504020204" pitchFamily="34" charset="0"/>
              </a:rPr>
              <a:t>( )</a:t>
            </a:r>
          </a:p>
          <a:p>
            <a:pPr algn="l">
              <a:buFont typeface="Arial" panose="020B0604020202020204" pitchFamily="34" charset="0"/>
              <a:buChar char="•"/>
            </a:pPr>
            <a:r>
              <a:rPr lang="en-US" b="0" i="0" dirty="0" err="1">
                <a:solidFill>
                  <a:srgbClr val="4A4A4A"/>
                </a:solidFill>
                <a:effectLst/>
                <a:latin typeface="Open Sans" panose="020B0606030504020204" pitchFamily="34" charset="0"/>
              </a:rPr>
              <a:t>recognize_google_cloud</a:t>
            </a:r>
            <a:r>
              <a:rPr lang="en-US" b="0" i="0" dirty="0">
                <a:solidFill>
                  <a:srgbClr val="4A4A4A"/>
                </a:solidFill>
                <a:effectLst/>
                <a:latin typeface="Open Sans" panose="020B0606030504020204" pitchFamily="34" charset="0"/>
              </a:rPr>
              <a:t>( )</a:t>
            </a:r>
          </a:p>
          <a:p>
            <a:pPr algn="l">
              <a:buFont typeface="Arial" panose="020B0604020202020204" pitchFamily="34" charset="0"/>
              <a:buChar char="•"/>
            </a:pPr>
            <a:r>
              <a:rPr lang="en-US" b="0" i="0" dirty="0" err="1">
                <a:solidFill>
                  <a:srgbClr val="4A4A4A"/>
                </a:solidFill>
                <a:effectLst/>
                <a:latin typeface="Open Sans" panose="020B0606030504020204" pitchFamily="34" charset="0"/>
              </a:rPr>
              <a:t>recognize_houndify</a:t>
            </a:r>
            <a:r>
              <a:rPr lang="en-US" b="0" i="0" dirty="0">
                <a:solidFill>
                  <a:srgbClr val="4A4A4A"/>
                </a:solidFill>
                <a:effectLst/>
                <a:latin typeface="Open Sans" panose="020B0606030504020204" pitchFamily="34" charset="0"/>
              </a:rPr>
              <a:t>( )</a:t>
            </a:r>
          </a:p>
          <a:p>
            <a:pPr algn="l">
              <a:buFont typeface="Arial" panose="020B0604020202020204" pitchFamily="34" charset="0"/>
              <a:buChar char="•"/>
            </a:pPr>
            <a:r>
              <a:rPr lang="en-US" b="0" i="0" dirty="0" err="1">
                <a:solidFill>
                  <a:srgbClr val="4A4A4A"/>
                </a:solidFill>
                <a:effectLst/>
                <a:latin typeface="Open Sans" panose="020B0606030504020204" pitchFamily="34" charset="0"/>
              </a:rPr>
              <a:t>recognize_ibm</a:t>
            </a:r>
            <a:r>
              <a:rPr lang="en-US" b="0" i="0" dirty="0">
                <a:solidFill>
                  <a:srgbClr val="4A4A4A"/>
                </a:solidFill>
                <a:effectLst/>
                <a:latin typeface="Open Sans" panose="020B0606030504020204" pitchFamily="34" charset="0"/>
              </a:rPr>
              <a:t>( )</a:t>
            </a:r>
          </a:p>
          <a:p>
            <a:pPr algn="l">
              <a:buFont typeface="Arial" panose="020B0604020202020204" pitchFamily="34" charset="0"/>
              <a:buChar char="•"/>
            </a:pPr>
            <a:r>
              <a:rPr lang="en-US" b="0" i="0" dirty="0" err="1">
                <a:solidFill>
                  <a:srgbClr val="4A4A4A"/>
                </a:solidFill>
                <a:effectLst/>
                <a:latin typeface="Open Sans" panose="020B0606030504020204" pitchFamily="34" charset="0"/>
              </a:rPr>
              <a:t>recognize_wit</a:t>
            </a:r>
            <a:r>
              <a:rPr lang="en-US" b="0" i="0" dirty="0">
                <a:solidFill>
                  <a:srgbClr val="4A4A4A"/>
                </a:solidFill>
                <a:effectLst/>
                <a:latin typeface="Open Sans" panose="020B0606030504020204" pitchFamily="34" charset="0"/>
              </a:rPr>
              <a:t>( )</a:t>
            </a:r>
          </a:p>
          <a:p>
            <a:pPr algn="l">
              <a:buFont typeface="Arial" panose="020B0604020202020204" pitchFamily="34" charset="0"/>
              <a:buChar char="•"/>
            </a:pPr>
            <a:r>
              <a:rPr lang="en-US" b="0" i="0" dirty="0" err="1">
                <a:solidFill>
                  <a:srgbClr val="4A4A4A"/>
                </a:solidFill>
                <a:effectLst/>
                <a:latin typeface="Open Sans" panose="020B0606030504020204" pitchFamily="34" charset="0"/>
              </a:rPr>
              <a:t>recognize_sphinx</a:t>
            </a:r>
            <a:r>
              <a:rPr lang="en-US" b="0" i="0" dirty="0">
                <a:solidFill>
                  <a:srgbClr val="4A4A4A"/>
                </a:solidFill>
                <a:effectLst/>
                <a:latin typeface="Open Sans" panose="020B0606030504020204" pitchFamily="34" charset="0"/>
              </a:rPr>
              <a:t>( )</a:t>
            </a:r>
          </a:p>
        </p:txBody>
      </p:sp>
    </p:spTree>
    <p:extLst>
      <p:ext uri="{BB962C8B-B14F-4D97-AF65-F5344CB8AC3E}">
        <p14:creationId xmlns:p14="http://schemas.microsoft.com/office/powerpoint/2010/main" val="18333620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{446A0168-FD69-4CA8-BC50-B9F467EDFC20}tf56219246_win32</Template>
  <TotalTime>180</TotalTime>
  <Words>997</Words>
  <Application>Microsoft Office PowerPoint</Application>
  <PresentationFormat>Widescreen</PresentationFormat>
  <Paragraphs>85</Paragraphs>
  <Slides>22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Avenir Next LT Pro</vt:lpstr>
      <vt:lpstr>Avenir Next LT Pro Light</vt:lpstr>
      <vt:lpstr>Avenir Next LT Pro Light (Headings)</vt:lpstr>
      <vt:lpstr>Garamond</vt:lpstr>
      <vt:lpstr>Open Sans</vt:lpstr>
      <vt:lpstr>Symbol</vt:lpstr>
      <vt:lpstr>Times New Roman</vt:lpstr>
      <vt:lpstr>SavonVTI</vt:lpstr>
      <vt:lpstr>Speech recognition</vt:lpstr>
      <vt:lpstr>BANGALORE   INSTITUTE OF TECHNOLOGY  K.R. Road, V.V. Puram, Bangalore-560 004</vt:lpstr>
      <vt:lpstr>INTRODUCTION</vt:lpstr>
      <vt:lpstr>AGENDA</vt:lpstr>
      <vt:lpstr> How It Works</vt:lpstr>
      <vt:lpstr>Challenges Faced By A Speech Recognition System</vt:lpstr>
      <vt:lpstr>A little run back to history</vt:lpstr>
      <vt:lpstr>Packages available for speech recognition in python</vt:lpstr>
      <vt:lpstr>SpeechRecognition Package </vt:lpstr>
      <vt:lpstr>Taking Input From Microphones</vt:lpstr>
      <vt:lpstr>Use Case </vt:lpstr>
      <vt:lpstr>PowerPoint Presentation</vt:lpstr>
      <vt:lpstr>PowerPoint Presentation</vt:lpstr>
      <vt:lpstr>PowerPoint Presentation</vt:lpstr>
      <vt:lpstr>PowerPoint Presentation</vt:lpstr>
      <vt:lpstr>PowerPoint Presentation</vt:lpstr>
      <vt:lpstr>OUTPUT</vt:lpstr>
      <vt:lpstr>OUTPUT</vt:lpstr>
      <vt:lpstr>Applications</vt:lpstr>
      <vt:lpstr>Applications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recognition</dc:title>
  <dc:creator>Chiranth JS</dc:creator>
  <cp:lastModifiedBy>Chiranth JS</cp:lastModifiedBy>
  <cp:revision>2</cp:revision>
  <dcterms:created xsi:type="dcterms:W3CDTF">2022-01-30T15:44:35Z</dcterms:created>
  <dcterms:modified xsi:type="dcterms:W3CDTF">2022-01-31T07:22:14Z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